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300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322" r:id="rId23"/>
    <p:sldId id="276" r:id="rId24"/>
    <p:sldId id="277" r:id="rId25"/>
    <p:sldId id="303" r:id="rId26"/>
    <p:sldId id="302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4" r:id="rId5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4"/>
    <p:restoredTop sz="94708"/>
  </p:normalViewPr>
  <p:slideViewPr>
    <p:cSldViewPr showGuides="1">
      <p:cViewPr varScale="1">
        <p:scale>
          <a:sx n="104" d="100"/>
          <a:sy n="104" d="100"/>
        </p:scale>
        <p:origin x="145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modSld">
      <pc:chgData name="Fan B" userId="db9ed596-3ff8-44ed-9ddf-677f7b64b4c6" providerId="ADAL" clId="{EB6FE681-8D19-5C4E-AAB3-6401E0652CD5}" dt="2025-11-18T03:28:28.894" v="12" actId="14100"/>
      <pc:docMkLst>
        <pc:docMk/>
      </pc:docMkLst>
      <pc:sldChg chg="modSp mod">
        <pc:chgData name="Fan B" userId="db9ed596-3ff8-44ed-9ddf-677f7b64b4c6" providerId="ADAL" clId="{EB6FE681-8D19-5C4E-AAB3-6401E0652CD5}" dt="2025-11-04T01:26:54.320" v="8" actId="6549"/>
        <pc:sldMkLst>
          <pc:docMk/>
          <pc:sldMk cId="0" sldId="261"/>
        </pc:sldMkLst>
        <pc:spChg chg="mod">
          <ac:chgData name="Fan B" userId="db9ed596-3ff8-44ed-9ddf-677f7b64b4c6" providerId="ADAL" clId="{EB6FE681-8D19-5C4E-AAB3-6401E0652CD5}" dt="2025-11-04T01:26:54.320" v="8" actId="6549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8T03:28:28.894" v="12" actId="14100"/>
        <pc:sldMkLst>
          <pc:docMk/>
          <pc:sldMk cId="0" sldId="288"/>
        </pc:sldMkLst>
        <pc:spChg chg="mod">
          <ac:chgData name="Fan B" userId="db9ed596-3ff8-44ed-9ddf-677f7b64b4c6" providerId="ADAL" clId="{EB6FE681-8D19-5C4E-AAB3-6401E0652CD5}" dt="2025-11-18T03:28:28.894" v="12" actId="14100"/>
          <ac:spMkLst>
            <pc:docMk/>
            <pc:sldMk cId="0" sldId="288"/>
            <ac:spMk id="7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8T02:33:12.192" v="11" actId="1076"/>
        <pc:sldMkLst>
          <pc:docMk/>
          <pc:sldMk cId="3109452469" sldId="302"/>
        </pc:sldMkLst>
        <pc:spChg chg="mod">
          <ac:chgData name="Fan B" userId="db9ed596-3ff8-44ed-9ddf-677f7b64b4c6" providerId="ADAL" clId="{EB6FE681-8D19-5C4E-AAB3-6401E0652CD5}" dt="2025-11-18T02:33:12.192" v="11" actId="1076"/>
          <ac:spMkLst>
            <pc:docMk/>
            <pc:sldMk cId="3109452469" sldId="302"/>
            <ac:spMk id="2" creationId="{DF9BC136-8CA7-83AA-DD36-3580C0FFB2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04431-E3AC-AA4F-B46F-56884F499717}" type="datetimeFigureOut">
              <a:t>2025/11/18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C31D1-DCC8-994E-AC16-45CDBAB128F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19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55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20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rPr lang="en-US" altLang="zh-CN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6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rPr lang="en-US" altLang="zh-CN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30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5267" y="475073"/>
            <a:ext cx="4850130" cy="34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541" y="2115505"/>
            <a:ext cx="4038600" cy="1932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21831" y="7234878"/>
            <a:ext cx="23431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princeton.edu/~wayne/kleinberg-tardo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ptevk0bsh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38300"/>
              <a:ext cx="5588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179" y="5573185"/>
            <a:ext cx="363410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44805" indent="457835">
              <a:lnSpc>
                <a:spcPct val="131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Lecture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slides</a:t>
            </a:r>
            <a:r>
              <a:rPr sz="1050" b="1" spc="8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by</a:t>
            </a:r>
            <a:r>
              <a:rPr sz="1050" b="1" spc="8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Kevin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Wayne </a:t>
            </a:r>
            <a:r>
              <a:rPr sz="1050" b="1" spc="6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Copyright</a:t>
            </a:r>
            <a:r>
              <a:rPr sz="1050" b="1" spc="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©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2005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Pearson-Addison</a:t>
            </a:r>
            <a:r>
              <a:rPr sz="1050" b="1" spc="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Wesley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709930">
              <a:lnSpc>
                <a:spcPct val="100000"/>
              </a:lnSpc>
              <a:spcBef>
                <a:spcPts val="390"/>
              </a:spcBef>
            </a:pPr>
            <a:r>
              <a:rPr sz="1050" b="1" spc="6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Copyright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©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2013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Kevin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Wayne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b="1" spc="1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  <a:hlinkClick r:id="rId4"/>
              </a:rPr>
              <a:t>http://www.cs.princeton.edu/~wayne/kleinberg-</a:t>
            </a:r>
            <a:r>
              <a:rPr sz="800" b="1" spc="13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  <a:hlinkClick r:id="rId4"/>
              </a:rPr>
              <a:t>tardos 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059" y="1985146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>
                <a:moveTo>
                  <a:pt x="0" y="0"/>
                </a:moveTo>
                <a:lnTo>
                  <a:pt x="4893381" y="0"/>
                </a:lnTo>
              </a:path>
            </a:pathLst>
          </a:custGeom>
          <a:ln w="143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9088" y="7189404"/>
            <a:ext cx="21291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Sep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8,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2013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6:30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4790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FFFFFF"/>
                </a:solidFill>
              </a:rPr>
              <a:t>coin</a:t>
            </a:r>
            <a:r>
              <a:rPr sz="2250" spc="-105" dirty="0">
                <a:solidFill>
                  <a:srgbClr val="FFFFFF"/>
                </a:solidFill>
              </a:rPr>
              <a:t> </a:t>
            </a:r>
            <a:r>
              <a:rPr sz="2250" spc="-55" dirty="0">
                <a:solidFill>
                  <a:srgbClr val="FFFFFF"/>
                </a:solidFill>
              </a:rPr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>
                <a:solidFill>
                  <a:srgbClr val="FFFFFF"/>
                </a:solidFill>
              </a:rPr>
              <a:t>interval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05" dirty="0">
                <a:solidFill>
                  <a:srgbClr val="FFFFFF"/>
                </a:solidFill>
              </a:rPr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FFFFFF"/>
                </a:solidFill>
              </a:rPr>
              <a:t>scheduling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254" dirty="0">
                <a:solidFill>
                  <a:srgbClr val="FFFFFF"/>
                </a:solidFill>
              </a:rPr>
              <a:t>to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04" dirty="0">
                <a:solidFill>
                  <a:srgbClr val="FFFFFF"/>
                </a:solidFill>
              </a:rPr>
              <a:t>minimize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220" dirty="0">
                <a:solidFill>
                  <a:srgbClr val="FFFFFF"/>
                </a:solidFill>
              </a:rPr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FFFFFF"/>
                </a:solidFill>
              </a:rPr>
              <a:t>optimal</a:t>
            </a:r>
            <a:r>
              <a:rPr sz="2250" spc="-140" dirty="0">
                <a:solidFill>
                  <a:srgbClr val="FFFFFF"/>
                </a:solidFill>
              </a:rPr>
              <a:t> </a:t>
            </a:r>
            <a:r>
              <a:rPr sz="2250" spc="-25" dirty="0">
                <a:solidFill>
                  <a:srgbClr val="FFFFFF"/>
                </a:solidFill>
              </a:rPr>
              <a:t>caching</a:t>
            </a:r>
            <a:endParaRPr sz="2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4.1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40386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>
                <a:solidFill>
                  <a:srgbClr val="000000"/>
                </a:solidFill>
              </a:rPr>
              <a:t>interval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05" dirty="0">
                <a:solidFill>
                  <a:srgbClr val="000000"/>
                </a:solidFill>
              </a:rPr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841" y="1081652"/>
            <a:ext cx="6816090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compatible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overlap.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Goal: find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maximum subset of mutually compatible </a:t>
            </a:r>
            <a:r>
              <a:rPr sz="1800" spc="-10" dirty="0">
                <a:latin typeface="Lucida Sans Unicode"/>
                <a:cs typeface="Lucida Sans Unicode"/>
              </a:rPr>
              <a:t>jobs.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1342" y="3468985"/>
            <a:ext cx="6289675" cy="3447415"/>
            <a:chOff x="1671342" y="3468985"/>
            <a:chExt cx="6289675" cy="3447415"/>
          </a:xfrm>
        </p:grpSpPr>
        <p:sp>
          <p:nvSpPr>
            <p:cNvPr id="6" name="object 6"/>
            <p:cNvSpPr/>
            <p:nvPr/>
          </p:nvSpPr>
          <p:spPr>
            <a:xfrm>
              <a:off x="1678644" y="6877409"/>
              <a:ext cx="6214745" cy="1905"/>
            </a:xfrm>
            <a:custGeom>
              <a:avLst/>
              <a:gdLst/>
              <a:ahLst/>
              <a:cxnLst/>
              <a:rect l="l" t="t" r="r" b="b"/>
              <a:pathLst>
                <a:path w="6214745" h="1904">
                  <a:moveTo>
                    <a:pt x="0" y="0"/>
                  </a:moveTo>
                  <a:lnTo>
                    <a:pt x="6207578" y="1675"/>
                  </a:lnTo>
                  <a:lnTo>
                    <a:pt x="6214731" y="1676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86211" y="6841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21" y="0"/>
                  </a:moveTo>
                  <a:lnTo>
                    <a:pt x="0" y="74391"/>
                  </a:lnTo>
                  <a:lnTo>
                    <a:pt x="74402" y="372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5784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0"/>
                  </a:moveTo>
                  <a:lnTo>
                    <a:pt x="0" y="3113829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7796" y="3477007"/>
              <a:ext cx="1905" cy="3401695"/>
            </a:xfrm>
            <a:custGeom>
              <a:avLst/>
              <a:gdLst/>
              <a:ahLst/>
              <a:cxnLst/>
              <a:rect l="l" t="t" r="r" b="b"/>
              <a:pathLst>
                <a:path w="1905" h="3401695">
                  <a:moveTo>
                    <a:pt x="0" y="3401249"/>
                  </a:moveTo>
                  <a:lnTo>
                    <a:pt x="1695" y="0"/>
                  </a:lnTo>
                </a:path>
              </a:pathLst>
            </a:custGeom>
            <a:ln w="715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1758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447410"/>
                  </a:moveTo>
                  <a:lnTo>
                    <a:pt x="0" y="3113829"/>
                  </a:lnTo>
                </a:path>
                <a:path h="3114040">
                  <a:moveTo>
                    <a:pt x="0" y="0"/>
                  </a:moveTo>
                  <a:lnTo>
                    <a:pt x="0" y="152387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2923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447410"/>
                  </a:moveTo>
                  <a:lnTo>
                    <a:pt x="0" y="3113829"/>
                  </a:lnTo>
                </a:path>
                <a:path h="3114040">
                  <a:moveTo>
                    <a:pt x="0" y="0"/>
                  </a:moveTo>
                  <a:lnTo>
                    <a:pt x="0" y="152387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48897" y="3473430"/>
              <a:ext cx="1551940" cy="3408679"/>
            </a:xfrm>
            <a:custGeom>
              <a:avLst/>
              <a:gdLst/>
              <a:ahLst/>
              <a:cxnLst/>
              <a:rect l="l" t="t" r="r" b="b"/>
              <a:pathLst>
                <a:path w="1551939" h="3408679">
                  <a:moveTo>
                    <a:pt x="0" y="1628749"/>
                  </a:moveTo>
                  <a:lnTo>
                    <a:pt x="0" y="3408402"/>
                  </a:lnTo>
                </a:path>
                <a:path w="1551939" h="3408679">
                  <a:moveTo>
                    <a:pt x="0" y="1186214"/>
                  </a:moveTo>
                  <a:lnTo>
                    <a:pt x="0" y="1333726"/>
                  </a:lnTo>
                </a:path>
                <a:path w="1551939" h="3408679">
                  <a:moveTo>
                    <a:pt x="0" y="294573"/>
                  </a:moveTo>
                  <a:lnTo>
                    <a:pt x="0" y="889495"/>
                  </a:lnTo>
                </a:path>
                <a:path w="1551939" h="3408679">
                  <a:moveTo>
                    <a:pt x="1551417" y="2959748"/>
                  </a:moveTo>
                  <a:lnTo>
                    <a:pt x="1551417" y="3408402"/>
                  </a:lnTo>
                </a:path>
                <a:path w="1551939" h="3408679">
                  <a:moveTo>
                    <a:pt x="1551417" y="2515517"/>
                  </a:moveTo>
                  <a:lnTo>
                    <a:pt x="1551417" y="2664723"/>
                  </a:lnTo>
                </a:path>
                <a:path w="1551939" h="3408679">
                  <a:moveTo>
                    <a:pt x="1551417" y="1628749"/>
                  </a:moveTo>
                  <a:lnTo>
                    <a:pt x="1551417" y="2220492"/>
                  </a:lnTo>
                </a:path>
                <a:path w="1551939" h="3408679">
                  <a:moveTo>
                    <a:pt x="1551417" y="0"/>
                  </a:moveTo>
                  <a:lnTo>
                    <a:pt x="1551417" y="1333726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3175" y="3473430"/>
              <a:ext cx="1551940" cy="3408679"/>
            </a:xfrm>
            <a:custGeom>
              <a:avLst/>
              <a:gdLst/>
              <a:ahLst/>
              <a:cxnLst/>
              <a:rect l="l" t="t" r="r" b="b"/>
              <a:pathLst>
                <a:path w="1551939" h="3408679">
                  <a:moveTo>
                    <a:pt x="0" y="2515517"/>
                  </a:moveTo>
                  <a:lnTo>
                    <a:pt x="0" y="3408402"/>
                  </a:lnTo>
                </a:path>
                <a:path w="1551939" h="3408679">
                  <a:moveTo>
                    <a:pt x="0" y="2072980"/>
                  </a:moveTo>
                  <a:lnTo>
                    <a:pt x="0" y="2220492"/>
                  </a:lnTo>
                </a:path>
                <a:path w="1551939" h="3408679">
                  <a:moveTo>
                    <a:pt x="0" y="1628749"/>
                  </a:moveTo>
                  <a:lnTo>
                    <a:pt x="0" y="1773507"/>
                  </a:lnTo>
                </a:path>
                <a:path w="1551939" h="3408679">
                  <a:moveTo>
                    <a:pt x="0" y="0"/>
                  </a:moveTo>
                  <a:lnTo>
                    <a:pt x="0" y="1333726"/>
                  </a:lnTo>
                </a:path>
                <a:path w="1551939" h="3408679">
                  <a:moveTo>
                    <a:pt x="1551417" y="3395924"/>
                  </a:moveTo>
                  <a:lnTo>
                    <a:pt x="1551417" y="3408402"/>
                  </a:lnTo>
                </a:path>
                <a:path w="1551939" h="3408679">
                  <a:moveTo>
                    <a:pt x="1551417" y="2959748"/>
                  </a:moveTo>
                  <a:lnTo>
                    <a:pt x="1551417" y="3099205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4593" y="3473430"/>
              <a:ext cx="0" cy="2665095"/>
            </a:xfrm>
            <a:custGeom>
              <a:avLst/>
              <a:gdLst/>
              <a:ahLst/>
              <a:cxnLst/>
              <a:rect l="l" t="t" r="r" b="b"/>
              <a:pathLst>
                <a:path h="2665095">
                  <a:moveTo>
                    <a:pt x="0" y="0"/>
                  </a:moveTo>
                  <a:lnTo>
                    <a:pt x="0" y="2664723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7454" y="3473430"/>
              <a:ext cx="0" cy="3408679"/>
            </a:xfrm>
            <a:custGeom>
              <a:avLst/>
              <a:gdLst/>
              <a:ahLst/>
              <a:cxnLst/>
              <a:rect l="l" t="t" r="r" b="b"/>
              <a:pathLst>
                <a:path h="3408679">
                  <a:moveTo>
                    <a:pt x="0" y="3395924"/>
                  </a:moveTo>
                  <a:lnTo>
                    <a:pt x="0" y="3408402"/>
                  </a:lnTo>
                </a:path>
                <a:path h="3408679">
                  <a:moveTo>
                    <a:pt x="0" y="2959748"/>
                  </a:moveTo>
                  <a:lnTo>
                    <a:pt x="0" y="3099205"/>
                  </a:lnTo>
                </a:path>
                <a:path h="3408679">
                  <a:moveTo>
                    <a:pt x="0" y="2515517"/>
                  </a:moveTo>
                  <a:lnTo>
                    <a:pt x="0" y="2664723"/>
                  </a:lnTo>
                </a:path>
                <a:path h="3408679">
                  <a:moveTo>
                    <a:pt x="0" y="0"/>
                  </a:moveTo>
                  <a:lnTo>
                    <a:pt x="0" y="2220492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69719" y="3477007"/>
              <a:ext cx="1905" cy="3401695"/>
            </a:xfrm>
            <a:custGeom>
              <a:avLst/>
              <a:gdLst/>
              <a:ahLst/>
              <a:cxnLst/>
              <a:rect l="l" t="t" r="r" b="b"/>
              <a:pathLst>
                <a:path w="1904" h="3401695">
                  <a:moveTo>
                    <a:pt x="0" y="3401249"/>
                  </a:moveTo>
                  <a:lnTo>
                    <a:pt x="1695" y="0"/>
                  </a:lnTo>
                </a:path>
              </a:pathLst>
            </a:custGeom>
            <a:ln w="715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3427" y="3473430"/>
              <a:ext cx="0" cy="3408679"/>
            </a:xfrm>
            <a:custGeom>
              <a:avLst/>
              <a:gdLst/>
              <a:ahLst/>
              <a:cxnLst/>
              <a:rect l="l" t="t" r="r" b="b"/>
              <a:pathLst>
                <a:path h="3408679">
                  <a:moveTo>
                    <a:pt x="0" y="3395924"/>
                  </a:moveTo>
                  <a:lnTo>
                    <a:pt x="0" y="3408402"/>
                  </a:lnTo>
                </a:path>
                <a:path h="3408679">
                  <a:moveTo>
                    <a:pt x="0" y="0"/>
                  </a:moveTo>
                  <a:lnTo>
                    <a:pt x="0" y="3099205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53214" y="6747505"/>
            <a:ext cx="374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673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44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258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972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8560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5699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2838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188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711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9425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22" y="693147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87970" y="693147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66036" y="5693922"/>
            <a:ext cx="206883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f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83175" y="6138154"/>
            <a:ext cx="2070735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g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66036" y="3768003"/>
            <a:ext cx="0" cy="3114040"/>
          </a:xfrm>
          <a:custGeom>
            <a:avLst/>
            <a:gdLst/>
            <a:ahLst/>
            <a:cxnLst/>
            <a:rect l="l" t="t" r="r" b="b"/>
            <a:pathLst>
              <a:path h="3114040">
                <a:moveTo>
                  <a:pt x="0" y="1778407"/>
                </a:moveTo>
                <a:lnTo>
                  <a:pt x="0" y="3113829"/>
                </a:lnTo>
              </a:path>
              <a:path h="3114040">
                <a:moveTo>
                  <a:pt x="0" y="1334176"/>
                </a:moveTo>
                <a:lnTo>
                  <a:pt x="0" y="1478934"/>
                </a:lnTo>
              </a:path>
              <a:path h="3114040">
                <a:moveTo>
                  <a:pt x="0" y="0"/>
                </a:moveTo>
                <a:lnTo>
                  <a:pt x="0" y="1039153"/>
                </a:lnTo>
              </a:path>
            </a:pathLst>
          </a:custGeom>
          <a:ln w="8848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30957" y="6594381"/>
            <a:ext cx="118745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h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072" y="5271437"/>
            <a:ext cx="10668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78645" y="3472980"/>
            <a:ext cx="310515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a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5328" y="3942136"/>
            <a:ext cx="12065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b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31757" y="4362926"/>
            <a:ext cx="1034415" cy="29718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c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31757" y="4807156"/>
            <a:ext cx="258572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d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12791" y="6572636"/>
            <a:ext cx="1553210" cy="297180"/>
          </a:xfrm>
          <a:custGeom>
            <a:avLst/>
            <a:gdLst/>
            <a:ahLst/>
            <a:cxnLst/>
            <a:rect l="l" t="t" r="r" b="b"/>
            <a:pathLst>
              <a:path w="1553209" h="297179">
                <a:moveTo>
                  <a:pt x="0" y="0"/>
                </a:moveTo>
                <a:lnTo>
                  <a:pt x="1553113" y="0"/>
                </a:lnTo>
                <a:lnTo>
                  <a:pt x="1553113" y="296718"/>
                </a:lnTo>
                <a:lnTo>
                  <a:pt x="0" y="296718"/>
                </a:lnTo>
                <a:lnTo>
                  <a:pt x="0" y="0"/>
                </a:lnTo>
                <a:close/>
              </a:path>
            </a:pathLst>
          </a:custGeom>
          <a:solidFill>
            <a:srgbClr val="003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17454" y="6569473"/>
            <a:ext cx="154876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52711" y="5246937"/>
            <a:ext cx="1551940" cy="297180"/>
          </a:xfrm>
          <a:prstGeom prst="rect">
            <a:avLst/>
          </a:prstGeom>
          <a:solidFill>
            <a:srgbClr val="003F83"/>
          </a:solidFill>
        </p:spPr>
        <p:txBody>
          <a:bodyPr vert="horz" wrap="square" lIns="0" tIns="952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98116" y="3921238"/>
            <a:ext cx="1553210" cy="295275"/>
          </a:xfrm>
          <a:prstGeom prst="rect">
            <a:avLst/>
          </a:prstGeom>
          <a:solidFill>
            <a:srgbClr val="003F83"/>
          </a:solidFill>
        </p:spPr>
        <p:txBody>
          <a:bodyPr vert="horz" wrap="square" lIns="0" tIns="95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09269" y="4976727"/>
            <a:ext cx="126301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562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jobs d and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g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incompatible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96791" y="4932038"/>
            <a:ext cx="2007870" cy="1202055"/>
            <a:chOff x="5896791" y="4932038"/>
            <a:chExt cx="2007870" cy="1202055"/>
          </a:xfrm>
        </p:grpSpPr>
        <p:sp>
          <p:nvSpPr>
            <p:cNvPr id="46" name="object 46"/>
            <p:cNvSpPr/>
            <p:nvPr/>
          </p:nvSpPr>
          <p:spPr>
            <a:xfrm>
              <a:off x="6956354" y="5378465"/>
              <a:ext cx="929640" cy="719455"/>
            </a:xfrm>
            <a:custGeom>
              <a:avLst/>
              <a:gdLst/>
              <a:ahLst/>
              <a:cxnLst/>
              <a:rect l="l" t="t" r="r" b="b"/>
              <a:pathLst>
                <a:path w="929640" h="719454">
                  <a:moveTo>
                    <a:pt x="0" y="719256"/>
                  </a:moveTo>
                  <a:lnTo>
                    <a:pt x="7541" y="713418"/>
                  </a:lnTo>
                  <a:lnTo>
                    <a:pt x="929235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9592" y="6041671"/>
              <a:ext cx="100965" cy="92710"/>
            </a:xfrm>
            <a:custGeom>
              <a:avLst/>
              <a:gdLst/>
              <a:ahLst/>
              <a:cxnLst/>
              <a:rect l="l" t="t" r="r" b="b"/>
              <a:pathLst>
                <a:path w="100965" h="92710">
                  <a:moveTo>
                    <a:pt x="44382" y="0"/>
                  </a:moveTo>
                  <a:lnTo>
                    <a:pt x="0" y="92243"/>
                  </a:lnTo>
                  <a:lnTo>
                    <a:pt x="100425" y="72403"/>
                  </a:lnTo>
                  <a:lnTo>
                    <a:pt x="54303" y="50211"/>
                  </a:lnTo>
                  <a:lnTo>
                    <a:pt x="4438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54661" y="4970171"/>
              <a:ext cx="1940560" cy="408305"/>
            </a:xfrm>
            <a:custGeom>
              <a:avLst/>
              <a:gdLst/>
              <a:ahLst/>
              <a:cxnLst/>
              <a:rect l="l" t="t" r="r" b="b"/>
              <a:pathLst>
                <a:path w="1940559" h="408304">
                  <a:moveTo>
                    <a:pt x="0" y="0"/>
                  </a:moveTo>
                  <a:lnTo>
                    <a:pt x="9333" y="1960"/>
                  </a:lnTo>
                  <a:lnTo>
                    <a:pt x="1940301" y="40771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96791" y="4932038"/>
              <a:ext cx="99060" cy="90170"/>
            </a:xfrm>
            <a:custGeom>
              <a:avLst/>
              <a:gdLst/>
              <a:ahLst/>
              <a:cxnLst/>
              <a:rect l="l" t="t" r="r" b="b"/>
              <a:pathLst>
                <a:path w="99060" h="90170">
                  <a:moveTo>
                    <a:pt x="99016" y="0"/>
                  </a:moveTo>
                  <a:lnTo>
                    <a:pt x="0" y="25974"/>
                  </a:lnTo>
                  <a:lnTo>
                    <a:pt x="80189" y="89602"/>
                  </a:lnTo>
                  <a:lnTo>
                    <a:pt x="67202" y="40093"/>
                  </a:lnTo>
                  <a:lnTo>
                    <a:pt x="9901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7555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567" y="1131247"/>
            <a:ext cx="7555865" cy="39681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9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25400">
              <a:lnSpc>
                <a:spcPct val="100000"/>
              </a:lnSpc>
              <a:spcBef>
                <a:spcPts val="695"/>
              </a:spcBef>
            </a:pPr>
            <a:r>
              <a:rPr sz="1800" spc="-25" dirty="0">
                <a:latin typeface="Lucida Sans Unicode"/>
                <a:cs typeface="Lucida Sans Unicode"/>
              </a:rPr>
              <a:t>Take</a:t>
            </a:r>
            <a:r>
              <a:rPr sz="1800" dirty="0">
                <a:latin typeface="Lucida Sans Unicode"/>
                <a:cs typeface="Lucida Sans Unicode"/>
              </a:rPr>
              <a:t> each job provided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it's compatible 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ones already </a:t>
            </a:r>
            <a:r>
              <a:rPr sz="1800" spc="-10" dirty="0">
                <a:latin typeface="Lucida Sans Unicode"/>
                <a:cs typeface="Lucida Sans Unicode"/>
              </a:rPr>
              <a:t>taken.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500"/>
              </a:spcBef>
              <a:tabLst>
                <a:tab pos="273177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start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85"/>
              </a:spcBef>
              <a:tabLst>
                <a:tab pos="284099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finish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90"/>
              </a:spcBef>
              <a:tabLst>
                <a:tab pos="2605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interval]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63550" marR="1045845" indent="-343535">
              <a:lnSpc>
                <a:spcPct val="114000"/>
              </a:lnSpc>
              <a:spcBef>
                <a:spcPts val="1805"/>
              </a:spcBef>
              <a:tabLst>
                <a:tab pos="256286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[Fewest</a:t>
            </a:r>
            <a:r>
              <a:rPr sz="1800" spc="1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conflicts]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, count the number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conflicting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7555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53046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20618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25" dirty="0">
                <a:latin typeface="Lucida Sans Unicode"/>
                <a:cs typeface="Lucida Sans Unicode"/>
              </a:rPr>
              <a:t>Take</a:t>
            </a:r>
            <a:r>
              <a:rPr sz="1800" dirty="0">
                <a:latin typeface="Lucida Sans Unicode"/>
                <a:cs typeface="Lucida Sans Unicode"/>
              </a:rPr>
              <a:t> each job provided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it's compatible 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ones already </a:t>
            </a:r>
            <a:r>
              <a:rPr sz="1800" spc="-10" dirty="0">
                <a:latin typeface="Lucida Sans Unicode"/>
                <a:cs typeface="Lucida Sans Unicode"/>
              </a:rPr>
              <a:t>taken.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1444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200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0957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2814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5412" y="3139170"/>
            <a:ext cx="3987165" cy="162560"/>
          </a:xfrm>
          <a:custGeom>
            <a:avLst/>
            <a:gdLst/>
            <a:ahLst/>
            <a:cxnLst/>
            <a:rect l="l" t="t" r="r" b="b"/>
            <a:pathLst>
              <a:path w="3987165" h="162560">
                <a:moveTo>
                  <a:pt x="0" y="0"/>
                </a:moveTo>
                <a:lnTo>
                  <a:pt x="3986634" y="0"/>
                </a:lnTo>
                <a:lnTo>
                  <a:pt x="39866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5586" y="2491915"/>
            <a:ext cx="30175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earliest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start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80957" y="4407645"/>
            <a:ext cx="1545590" cy="162560"/>
          </a:xfrm>
          <a:custGeom>
            <a:avLst/>
            <a:gdLst/>
            <a:ahLst/>
            <a:cxnLst/>
            <a:rect l="l" t="t" r="r" b="b"/>
            <a:pathLst>
              <a:path w="1545589" h="162560">
                <a:moveTo>
                  <a:pt x="0" y="0"/>
                </a:moveTo>
                <a:lnTo>
                  <a:pt x="1545059" y="0"/>
                </a:lnTo>
                <a:lnTo>
                  <a:pt x="154505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2830" y="4407645"/>
            <a:ext cx="1545590" cy="162560"/>
          </a:xfrm>
          <a:custGeom>
            <a:avLst/>
            <a:gdLst/>
            <a:ahLst/>
            <a:cxnLst/>
            <a:rect l="l" t="t" r="r" b="b"/>
            <a:pathLst>
              <a:path w="1545589" h="162560">
                <a:moveTo>
                  <a:pt x="0" y="0"/>
                </a:moveTo>
                <a:lnTo>
                  <a:pt x="1545060" y="0"/>
                </a:lnTo>
                <a:lnTo>
                  <a:pt x="1545060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1744" y="4646080"/>
            <a:ext cx="896619" cy="162560"/>
          </a:xfrm>
          <a:custGeom>
            <a:avLst/>
            <a:gdLst/>
            <a:ahLst/>
            <a:cxnLst/>
            <a:rect l="l" t="t" r="r" b="b"/>
            <a:pathLst>
              <a:path w="896620" h="162560">
                <a:moveTo>
                  <a:pt x="0" y="0"/>
                </a:moveTo>
                <a:lnTo>
                  <a:pt x="896515" y="0"/>
                </a:lnTo>
                <a:lnTo>
                  <a:pt x="89651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0332" y="4035279"/>
            <a:ext cx="2916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 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shortest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interval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1444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6200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0957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32814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54011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69270" y="6258961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9270" y="6503118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59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5886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5886" y="6258961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5886" y="6503118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59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3996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0867" y="5378569"/>
            <a:ext cx="28460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fewest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conflicts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167" y="5568046"/>
            <a:ext cx="786574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  <a:tabLst>
                <a:tab pos="15252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earliest-</a:t>
            </a:r>
            <a:r>
              <a:rPr sz="1800" spc="-60" dirty="0">
                <a:latin typeface="Lucida Sans Unicode"/>
                <a:cs typeface="Lucida Sans Unicode"/>
              </a:rPr>
              <a:t>finish-</a:t>
            </a:r>
            <a:r>
              <a:rPr sz="1800" spc="-3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Keep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track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 added last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compatible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25" baseline="-19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spc="229" dirty="0">
                <a:latin typeface="Times New Roman" panose="02020503050405090304"/>
                <a:cs typeface="Times New Roman" panose="02020503050405090304"/>
              </a:rPr>
              <a:t>≥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* </a:t>
            </a:r>
            <a:r>
              <a:rPr sz="1800" spc="-5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7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Sorting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677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60" dirty="0"/>
              <a:t>finish-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50" dirty="0"/>
              <a:t> </a:t>
            </a:r>
            <a:r>
              <a:rPr spc="35" dirty="0"/>
              <a:t>algorithm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16334" y="1384288"/>
            <a:ext cx="6018530" cy="3328670"/>
            <a:chOff x="1616334" y="1384288"/>
            <a:chExt cx="6018530" cy="3328670"/>
          </a:xfrm>
        </p:grpSpPr>
        <p:sp>
          <p:nvSpPr>
            <p:cNvPr id="6" name="object 6"/>
            <p:cNvSpPr/>
            <p:nvPr/>
          </p:nvSpPr>
          <p:spPr>
            <a:xfrm>
              <a:off x="1616334" y="1384288"/>
              <a:ext cx="6018530" cy="3328670"/>
            </a:xfrm>
            <a:custGeom>
              <a:avLst/>
              <a:gdLst/>
              <a:ahLst/>
              <a:cxnLst/>
              <a:rect l="l" t="t" r="r" b="b"/>
              <a:pathLst>
                <a:path w="6018530" h="3328670">
                  <a:moveTo>
                    <a:pt x="0" y="0"/>
                  </a:moveTo>
                  <a:lnTo>
                    <a:pt x="6018100" y="0"/>
                  </a:lnTo>
                  <a:lnTo>
                    <a:pt x="6018100" y="3328554"/>
                  </a:lnTo>
                  <a:lnTo>
                    <a:pt x="0" y="332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5694" y="1987014"/>
              <a:ext cx="5422265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20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0294" y="1562336"/>
            <a:ext cx="538607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-F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INISH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IME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174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4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by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finish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time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660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5694" y="2430240"/>
            <a:ext cx="605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A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5694" y="2714455"/>
            <a:ext cx="2893060" cy="15328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  <a:tabLst>
                <a:tab pos="1398270" algn="l"/>
              </a:tabLst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4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 1</a:t>
            </a:r>
            <a:r>
              <a:rPr sz="1800" cap="small" spc="35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spc="-25" dirty="0"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080" indent="-229235">
              <a:lnSpc>
                <a:spcPct val="136000"/>
              </a:lnSpc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spc="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compatible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with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A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-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650" dirty="0">
                <a:latin typeface="Symbol"/>
                <a:cs typeface="Symbol"/>
              </a:rPr>
              <a:t></a:t>
            </a:r>
            <a:r>
              <a:rPr sz="1650" dirty="0">
                <a:latin typeface="Times New Roman" panose="02020503050405090304"/>
                <a:cs typeface="Times New Roman" panose="02020503050405090304"/>
              </a:rPr>
              <a:t> {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}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800" cap="small" spc="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A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35694" y="2581127"/>
            <a:ext cx="5422265" cy="1790700"/>
            <a:chOff x="1835694" y="2581127"/>
            <a:chExt cx="5422265" cy="1790700"/>
          </a:xfrm>
        </p:grpSpPr>
        <p:sp>
          <p:nvSpPr>
            <p:cNvPr id="12" name="object 12"/>
            <p:cNvSpPr/>
            <p:nvPr/>
          </p:nvSpPr>
          <p:spPr>
            <a:xfrm>
              <a:off x="1835694" y="4371365"/>
              <a:ext cx="5422265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20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49395" y="2626906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9537" y="0"/>
                  </a:lnTo>
                  <a:lnTo>
                    <a:pt x="330151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0262" y="258112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8"/>
                  </a:lnTo>
                  <a:lnTo>
                    <a:pt x="91559" y="91559"/>
                  </a:lnTo>
                  <a:lnTo>
                    <a:pt x="68670" y="4577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13973" y="2504845"/>
            <a:ext cx="14503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set of jobs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selected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475073"/>
            <a:ext cx="776160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552065" algn="l"/>
              </a:tabLst>
            </a:pPr>
            <a:r>
              <a:rPr sz="2100" dirty="0">
                <a:latin typeface="Arial MT"/>
                <a:cs typeface="Arial MT"/>
              </a:rPr>
              <a:t>Interval</a:t>
            </a:r>
            <a:r>
              <a:rPr sz="2100" spc="36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scheduling:</a:t>
            </a:r>
            <a:r>
              <a:rPr sz="2100" dirty="0">
                <a:latin typeface="Arial MT"/>
                <a:cs typeface="Arial MT"/>
              </a:rPr>
              <a:t>	analysis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60" dirty="0">
                <a:latin typeface="Arial MT"/>
                <a:cs typeface="Arial MT"/>
              </a:rPr>
              <a:t>of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earliest-</a:t>
            </a:r>
            <a:r>
              <a:rPr sz="2100" spc="-60" dirty="0">
                <a:latin typeface="Arial MT"/>
                <a:cs typeface="Arial MT"/>
              </a:rPr>
              <a:t>finish-</a:t>
            </a:r>
            <a:r>
              <a:rPr sz="2100" spc="-70" dirty="0">
                <a:latin typeface="Arial MT"/>
                <a:cs typeface="Arial MT"/>
              </a:rPr>
              <a:t>time-</a:t>
            </a:r>
            <a:r>
              <a:rPr sz="2100" dirty="0">
                <a:latin typeface="Arial MT"/>
                <a:cs typeface="Arial MT"/>
              </a:rPr>
              <a:t>first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35" dirty="0">
                <a:latin typeface="Arial MT"/>
                <a:cs typeface="Arial MT"/>
              </a:rPr>
              <a:t>algorithm</a:t>
            </a:r>
            <a:endParaRPr sz="2100">
              <a:latin typeface="Arial MT"/>
              <a:cs typeface="Arial MT"/>
            </a:endParaRPr>
          </a:p>
          <a:p>
            <a:pPr marL="25400" marR="1058545">
              <a:lnSpc>
                <a:spcPts val="5710"/>
              </a:lnSpc>
              <a:spcBef>
                <a:spcPts val="570"/>
              </a:spcBef>
              <a:tabLst>
                <a:tab pos="452755" algn="l"/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earliest-finish-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228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Assume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2531110"/>
            <a:ext cx="784352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Lucida Sans Unicode"/>
                <a:cs typeface="Lucida Sans Unicode"/>
              </a:rPr>
              <a:t>, ...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2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selected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greedy.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2797175"/>
            <a:ext cx="8203565" cy="12706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</a:p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-5" dirty="0">
                <a:latin typeface="Lucida Sans Unicode"/>
                <a:cs typeface="Lucida Sans Unicode"/>
              </a:rPr>
              <a:t>, ...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i="1" spc="66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with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2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...,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i="1" spc="232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i="1" spc="12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 possible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0434" y="6513308"/>
            <a:ext cx="1831339" cy="501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29260" marR="30480" indent="-391795">
              <a:lnSpc>
                <a:spcPct val="125000"/>
              </a:lnSpc>
              <a:spcBef>
                <a:spcPts val="6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why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replace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j</a:t>
            </a:r>
            <a:r>
              <a:rPr sz="1350" spc="-37" baseline="-19000" dirty="0">
                <a:solidFill>
                  <a:srgbClr val="8D3124"/>
                </a:solidFill>
                <a:latin typeface="Lucida Sans Unicode"/>
                <a:cs typeface="Lucida Sans Unicode"/>
              </a:rPr>
              <a:t>r+1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r>
              <a:rPr sz="1350" spc="-30" baseline="-19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?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27994" y="6189704"/>
            <a:ext cx="92075" cy="269875"/>
            <a:chOff x="6827994" y="6189704"/>
            <a:chExt cx="92075" cy="269875"/>
          </a:xfrm>
        </p:grpSpPr>
        <p:sp>
          <p:nvSpPr>
            <p:cNvPr id="8" name="object 8"/>
            <p:cNvSpPr/>
            <p:nvPr/>
          </p:nvSpPr>
          <p:spPr>
            <a:xfrm>
              <a:off x="6873774" y="6248836"/>
              <a:ext cx="0" cy="210820"/>
            </a:xfrm>
            <a:custGeom>
              <a:avLst/>
              <a:gdLst/>
              <a:ahLst/>
              <a:cxnLst/>
              <a:rect l="l" t="t" r="r" b="b"/>
              <a:pathLst>
                <a:path h="210820">
                  <a:moveTo>
                    <a:pt x="0" y="0"/>
                  </a:moveTo>
                  <a:lnTo>
                    <a:pt x="0" y="9537"/>
                  </a:lnTo>
                  <a:lnTo>
                    <a:pt x="0" y="21019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27994" y="61897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79" y="0"/>
                  </a:moveTo>
                  <a:lnTo>
                    <a:pt x="0" y="91559"/>
                  </a:lnTo>
                  <a:lnTo>
                    <a:pt x="45779" y="68668"/>
                  </a:lnTo>
                  <a:lnTo>
                    <a:pt x="80113" y="68668"/>
                  </a:lnTo>
                  <a:lnTo>
                    <a:pt x="45779" y="0"/>
                  </a:lnTo>
                  <a:close/>
                </a:path>
                <a:path w="92075" h="92075">
                  <a:moveTo>
                    <a:pt x="80113" y="68668"/>
                  </a:moveTo>
                  <a:lnTo>
                    <a:pt x="45779" y="68668"/>
                  </a:lnTo>
                  <a:lnTo>
                    <a:pt x="91558" y="91559"/>
                  </a:lnTo>
                  <a:lnTo>
                    <a:pt x="80113" y="68668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29797" y="4174737"/>
            <a:ext cx="27927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r>
              <a:rPr sz="1200" spc="-15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r>
              <a:rPr sz="1200" spc="142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exists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2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finishes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j</a:t>
            </a:r>
            <a:r>
              <a:rPr sz="1200" spc="-30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endParaRPr sz="1200" baseline="-170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11915" y="4483825"/>
            <a:ext cx="92075" cy="268605"/>
            <a:chOff x="6311915" y="4483825"/>
            <a:chExt cx="92075" cy="268605"/>
          </a:xfrm>
        </p:grpSpPr>
        <p:sp>
          <p:nvSpPr>
            <p:cNvPr id="12" name="object 12"/>
            <p:cNvSpPr/>
            <p:nvPr/>
          </p:nvSpPr>
          <p:spPr>
            <a:xfrm>
              <a:off x="6357695" y="4483825"/>
              <a:ext cx="0" cy="209550"/>
            </a:xfrm>
            <a:custGeom>
              <a:avLst/>
              <a:gdLst/>
              <a:ahLst/>
              <a:cxnLst/>
              <a:rect l="l" t="t" r="r" b="b"/>
              <a:pathLst>
                <a:path h="209550">
                  <a:moveTo>
                    <a:pt x="0" y="209306"/>
                  </a:moveTo>
                  <a:lnTo>
                    <a:pt x="0" y="199769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1915" y="46607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45779" y="91559"/>
                  </a:lnTo>
                  <a:lnTo>
                    <a:pt x="80114" y="22890"/>
                  </a:lnTo>
                  <a:lnTo>
                    <a:pt x="45779" y="22890"/>
                  </a:lnTo>
                  <a:lnTo>
                    <a:pt x="0" y="0"/>
                  </a:lnTo>
                  <a:close/>
                </a:path>
                <a:path w="92075" h="92075">
                  <a:moveTo>
                    <a:pt x="91559" y="0"/>
                  </a:moveTo>
                  <a:lnTo>
                    <a:pt x="45779" y="22890"/>
                  </a:lnTo>
                  <a:lnTo>
                    <a:pt x="80114" y="22890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30497" y="4855903"/>
            <a:ext cx="1059180" cy="324485"/>
          </a:xfrm>
          <a:custGeom>
            <a:avLst/>
            <a:gdLst/>
            <a:ahLst/>
            <a:cxnLst/>
            <a:rect l="l" t="t" r="r" b="b"/>
            <a:pathLst>
              <a:path w="1059180" h="324485">
                <a:moveTo>
                  <a:pt x="0" y="0"/>
                </a:moveTo>
                <a:lnTo>
                  <a:pt x="1058651" y="0"/>
                </a:lnTo>
                <a:lnTo>
                  <a:pt x="105865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30497" y="4855903"/>
            <a:ext cx="10591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1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7121" y="4855903"/>
            <a:ext cx="1383030" cy="324485"/>
          </a:xfrm>
          <a:custGeom>
            <a:avLst/>
            <a:gdLst/>
            <a:ahLst/>
            <a:cxnLst/>
            <a:rect l="l" t="t" r="r" b="b"/>
            <a:pathLst>
              <a:path w="1383029" h="324485">
                <a:moveTo>
                  <a:pt x="0" y="0"/>
                </a:moveTo>
                <a:lnTo>
                  <a:pt x="1382923" y="0"/>
                </a:lnTo>
                <a:lnTo>
                  <a:pt x="1382923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37121" y="4855903"/>
            <a:ext cx="138303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06452" y="4855903"/>
            <a:ext cx="896619" cy="324485"/>
          </a:xfrm>
          <a:custGeom>
            <a:avLst/>
            <a:gdLst/>
            <a:ahLst/>
            <a:cxnLst/>
            <a:rect l="l" t="t" r="r" b="b"/>
            <a:pathLst>
              <a:path w="896620" h="324485">
                <a:moveTo>
                  <a:pt x="0" y="0"/>
                </a:moveTo>
                <a:lnTo>
                  <a:pt x="896515" y="0"/>
                </a:lnTo>
                <a:lnTo>
                  <a:pt x="896515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06452" y="4855903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r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41403" y="4855903"/>
            <a:ext cx="1135380" cy="324485"/>
          </a:xfrm>
          <a:custGeom>
            <a:avLst/>
            <a:gdLst/>
            <a:ahLst/>
            <a:cxnLst/>
            <a:rect l="l" t="t" r="r" b="b"/>
            <a:pathLst>
              <a:path w="1135379" h="324485">
                <a:moveTo>
                  <a:pt x="0" y="0"/>
                </a:moveTo>
                <a:lnTo>
                  <a:pt x="1134950" y="0"/>
                </a:lnTo>
                <a:lnTo>
                  <a:pt x="113495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41403" y="4855903"/>
            <a:ext cx="11353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250" i="1" spc="-30" baseline="11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000" i="1" spc="-2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000" spc="-20" dirty="0">
                <a:latin typeface="Times New Roman" panose="02020503050405090304"/>
                <a:cs typeface="Times New Roman" panose="02020503050405090304"/>
              </a:rPr>
              <a:t>+1</a:t>
            </a:r>
            <a:endParaRPr sz="1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537" y="4885380"/>
            <a:ext cx="6153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Greedy: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23194" y="4852093"/>
            <a:ext cx="7917180" cy="377190"/>
            <a:chOff x="1523194" y="4852093"/>
            <a:chExt cx="7917180" cy="377190"/>
          </a:xfrm>
        </p:grpSpPr>
        <p:sp>
          <p:nvSpPr>
            <p:cNvPr id="24" name="object 24"/>
            <p:cNvSpPr/>
            <p:nvPr/>
          </p:nvSpPr>
          <p:spPr>
            <a:xfrm>
              <a:off x="1530497" y="5190349"/>
              <a:ext cx="7842884" cy="1905"/>
            </a:xfrm>
            <a:custGeom>
              <a:avLst/>
              <a:gdLst/>
              <a:ahLst/>
              <a:cxnLst/>
              <a:rect l="l" t="t" r="r" b="b"/>
              <a:pathLst>
                <a:path w="7842884" h="1904">
                  <a:moveTo>
                    <a:pt x="0" y="0"/>
                  </a:moveTo>
                  <a:lnTo>
                    <a:pt x="7835294" y="1679"/>
                  </a:lnTo>
                  <a:lnTo>
                    <a:pt x="7842448" y="1681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65783" y="515483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5" y="0"/>
                  </a:moveTo>
                  <a:lnTo>
                    <a:pt x="0" y="74392"/>
                  </a:lnTo>
                  <a:lnTo>
                    <a:pt x="74399" y="3721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20842" y="4855903"/>
              <a:ext cx="896619" cy="324485"/>
            </a:xfrm>
            <a:custGeom>
              <a:avLst/>
              <a:gdLst/>
              <a:ahLst/>
              <a:cxnLst/>
              <a:rect l="l" t="t" r="r" b="b"/>
              <a:pathLst>
                <a:path w="896620" h="324485">
                  <a:moveTo>
                    <a:pt x="0" y="0"/>
                  </a:moveTo>
                  <a:lnTo>
                    <a:pt x="896515" y="0"/>
                  </a:lnTo>
                  <a:lnTo>
                    <a:pt x="896515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120842" y="4855903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k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4577" y="4766903"/>
            <a:ext cx="47752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10" dirty="0">
                <a:latin typeface="Lucida Sans Unicode"/>
                <a:cs typeface="Lucida Sans Unicode"/>
              </a:rPr>
              <a:t> </a:t>
            </a: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5" dirty="0">
                <a:latin typeface="Lucida Sans Unicode"/>
                <a:cs typeface="Lucida Sans Unicode"/>
              </a:rPr>
              <a:t> </a:t>
            </a:r>
            <a:r>
              <a:rPr sz="2250" spc="-5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30497" y="5752419"/>
            <a:ext cx="1059180" cy="324485"/>
          </a:xfrm>
          <a:custGeom>
            <a:avLst/>
            <a:gdLst/>
            <a:ahLst/>
            <a:cxnLst/>
            <a:rect l="l" t="t" r="r" b="b"/>
            <a:pathLst>
              <a:path w="1059180" h="324485">
                <a:moveTo>
                  <a:pt x="0" y="0"/>
                </a:moveTo>
                <a:lnTo>
                  <a:pt x="1058651" y="0"/>
                </a:lnTo>
                <a:lnTo>
                  <a:pt x="105865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30497" y="5752419"/>
            <a:ext cx="10591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1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37121" y="5752419"/>
            <a:ext cx="1383030" cy="324485"/>
          </a:xfrm>
          <a:custGeom>
            <a:avLst/>
            <a:gdLst/>
            <a:ahLst/>
            <a:cxnLst/>
            <a:rect l="l" t="t" r="r" b="b"/>
            <a:pathLst>
              <a:path w="1383029" h="324485">
                <a:moveTo>
                  <a:pt x="0" y="0"/>
                </a:moveTo>
                <a:lnTo>
                  <a:pt x="1382923" y="0"/>
                </a:lnTo>
                <a:lnTo>
                  <a:pt x="1382923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37121" y="5752419"/>
            <a:ext cx="138303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06452" y="5752419"/>
            <a:ext cx="896619" cy="324485"/>
          </a:xfrm>
          <a:custGeom>
            <a:avLst/>
            <a:gdLst/>
            <a:ahLst/>
            <a:cxnLst/>
            <a:rect l="l" t="t" r="r" b="b"/>
            <a:pathLst>
              <a:path w="896620" h="324485">
                <a:moveTo>
                  <a:pt x="0" y="0"/>
                </a:moveTo>
                <a:lnTo>
                  <a:pt x="896515" y="0"/>
                </a:lnTo>
                <a:lnTo>
                  <a:pt x="896515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06452" y="5752419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r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82978" y="5752419"/>
            <a:ext cx="734695" cy="324485"/>
          </a:xfrm>
          <a:custGeom>
            <a:avLst/>
            <a:gdLst/>
            <a:ahLst/>
            <a:cxnLst/>
            <a:rect l="l" t="t" r="r" b="b"/>
            <a:pathLst>
              <a:path w="734695" h="324485">
                <a:moveTo>
                  <a:pt x="0" y="0"/>
                </a:moveTo>
                <a:lnTo>
                  <a:pt x="734380" y="0"/>
                </a:lnTo>
                <a:lnTo>
                  <a:pt x="73438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82978" y="5752419"/>
            <a:ext cx="734695" cy="324485"/>
          </a:xfrm>
          <a:prstGeom prst="rect">
            <a:avLst/>
          </a:prstGeom>
          <a:solidFill>
            <a:srgbClr val="0048AA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500" i="1" spc="-2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i="1" spc="-37" baseline="-1900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m</a:t>
            </a:r>
            <a:endParaRPr sz="150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0468" y="5846750"/>
            <a:ext cx="387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OPT: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99484" y="5752419"/>
            <a:ext cx="734695" cy="324485"/>
          </a:xfrm>
          <a:custGeom>
            <a:avLst/>
            <a:gdLst/>
            <a:ahLst/>
            <a:cxnLst/>
            <a:rect l="l" t="t" r="r" b="b"/>
            <a:pathLst>
              <a:path w="734695" h="324485">
                <a:moveTo>
                  <a:pt x="0" y="0"/>
                </a:moveTo>
                <a:lnTo>
                  <a:pt x="734380" y="0"/>
                </a:lnTo>
                <a:lnTo>
                  <a:pt x="73438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99483" y="5752419"/>
            <a:ext cx="734695" cy="324485"/>
          </a:xfrm>
          <a:prstGeom prst="rect">
            <a:avLst/>
          </a:prstGeom>
          <a:solidFill>
            <a:srgbClr val="0048AA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250" i="1" spc="-30" baseline="1300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000" i="1" spc="-2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000" spc="-2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+1</a:t>
            </a:r>
            <a:endParaRPr sz="10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23344" y="4528055"/>
            <a:ext cx="7917180" cy="1588135"/>
            <a:chOff x="1523344" y="4528055"/>
            <a:chExt cx="7917180" cy="1588135"/>
          </a:xfrm>
        </p:grpSpPr>
        <p:sp>
          <p:nvSpPr>
            <p:cNvPr id="41" name="object 41"/>
            <p:cNvSpPr/>
            <p:nvPr/>
          </p:nvSpPr>
          <p:spPr>
            <a:xfrm>
              <a:off x="1530497" y="6076691"/>
              <a:ext cx="7842884" cy="1905"/>
            </a:xfrm>
            <a:custGeom>
              <a:avLst/>
              <a:gdLst/>
              <a:ahLst/>
              <a:cxnLst/>
              <a:rect l="l" t="t" r="r" b="b"/>
              <a:pathLst>
                <a:path w="7842884" h="1904">
                  <a:moveTo>
                    <a:pt x="0" y="0"/>
                  </a:moveTo>
                  <a:lnTo>
                    <a:pt x="7835294" y="1679"/>
                  </a:lnTo>
                  <a:lnTo>
                    <a:pt x="7842448" y="1681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65783" y="6041175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5" y="0"/>
                  </a:moveTo>
                  <a:lnTo>
                    <a:pt x="0" y="74391"/>
                  </a:lnTo>
                  <a:lnTo>
                    <a:pt x="74399" y="372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02968" y="4531632"/>
              <a:ext cx="1623060" cy="1545590"/>
            </a:xfrm>
            <a:custGeom>
              <a:avLst/>
              <a:gdLst/>
              <a:ahLst/>
              <a:cxnLst/>
              <a:rect l="l" t="t" r="r" b="b"/>
              <a:pathLst>
                <a:path w="1623059" h="1545589">
                  <a:moveTo>
                    <a:pt x="1621358" y="0"/>
                  </a:moveTo>
                  <a:lnTo>
                    <a:pt x="1623054" y="1545059"/>
                  </a:lnTo>
                </a:path>
                <a:path w="1623059" h="1545589">
                  <a:moveTo>
                    <a:pt x="0" y="0"/>
                  </a:moveTo>
                  <a:lnTo>
                    <a:pt x="1695" y="1545059"/>
                  </a:lnTo>
                </a:path>
              </a:pathLst>
            </a:custGeom>
            <a:ln w="7153">
              <a:solidFill>
                <a:srgbClr val="8A8A8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426218" y="5606196"/>
            <a:ext cx="47752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10" dirty="0">
                <a:latin typeface="Lucida Sans Unicode"/>
                <a:cs typeface="Lucida Sans Unicode"/>
              </a:rPr>
              <a:t> </a:t>
            </a: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5" dirty="0">
                <a:latin typeface="Lucida Sans Unicode"/>
                <a:cs typeface="Lucida Sans Unicode"/>
              </a:rPr>
              <a:t> </a:t>
            </a:r>
            <a:r>
              <a:rPr sz="2250" spc="-5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2309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Interval</a:t>
            </a:r>
            <a:r>
              <a:rPr sz="1800" spc="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partitioning.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340" y="1443990"/>
            <a:ext cx="614616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7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1710055"/>
            <a:ext cx="8420100" cy="11696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11950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find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minimum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lectures </a:t>
            </a:r>
            <a:r>
              <a:rPr sz="1800" dirty="0">
                <a:latin typeface="Lucida Sans Unicode"/>
                <a:cs typeface="Lucida Sans Unicode"/>
              </a:rPr>
              <a:t>so 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two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 occur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room.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393519"/>
            <a:ext cx="6878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4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lectures.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27943" y="4432318"/>
          <a:ext cx="7385044" cy="2432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1338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j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9844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40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286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67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431165" algn="ctr">
                        <a:lnSpc>
                          <a:spcPct val="100000"/>
                        </a:lnSpc>
                        <a:spcBef>
                          <a:spcPts val="23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9209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413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857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i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413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796294" y="6832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6" y="0"/>
                </a:moveTo>
                <a:lnTo>
                  <a:pt x="0" y="74391"/>
                </a:lnTo>
                <a:lnTo>
                  <a:pt x="74400" y="3721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083" y="4883048"/>
            <a:ext cx="122555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8217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147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6504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652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301" y="6921913"/>
            <a:ext cx="37465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27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6725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5039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5187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9282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025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7743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748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790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3078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6189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6337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2309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Interval</a:t>
            </a:r>
            <a:r>
              <a:rPr sz="1800" spc="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partitioning.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1443990"/>
            <a:ext cx="61423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7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1710052"/>
            <a:ext cx="79057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11950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find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minimum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lectures </a:t>
            </a:r>
            <a:r>
              <a:rPr sz="1800" dirty="0">
                <a:latin typeface="Lucida Sans Unicode"/>
                <a:cs typeface="Lucida Sans Unicode"/>
              </a:rPr>
              <a:t>so 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two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 occur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room.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267" y="3393519"/>
            <a:ext cx="6878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3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lectures.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27943" y="5056277"/>
          <a:ext cx="7385044" cy="1802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CBCBC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40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j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30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857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i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19050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30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12700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796294" y="6832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6" y="0"/>
                </a:moveTo>
                <a:lnTo>
                  <a:pt x="0" y="74391"/>
                </a:lnTo>
                <a:lnTo>
                  <a:pt x="74400" y="3721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083" y="5346990"/>
            <a:ext cx="122555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8217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147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6504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652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301" y="6921913"/>
            <a:ext cx="37465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27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6725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5039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5187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9282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025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7743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748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790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3078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6189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6337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790" y="1130935"/>
            <a:ext cx="8923655" cy="462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028700">
              <a:lnSpc>
                <a:spcPct val="132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 </a:t>
            </a:r>
            <a:r>
              <a:rPr sz="1800" dirty="0">
                <a:latin typeface="Lucida Sans Unicode"/>
                <a:cs typeface="Lucida Sans Unicode"/>
              </a:rPr>
              <a:t>Assign 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available 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one?); </a:t>
            </a:r>
            <a:r>
              <a:rPr sz="1800" dirty="0">
                <a:latin typeface="Lucida Sans Unicode"/>
                <a:cs typeface="Lucida Sans Unicode"/>
              </a:rPr>
              <a:t>allocate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available.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tabLst>
                <a:tab pos="273177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start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85"/>
              </a:spcBef>
              <a:tabLst>
                <a:tab pos="284099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finish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90"/>
              </a:spcBef>
              <a:tabLst>
                <a:tab pos="2605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interval]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09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63550" marR="732790" indent="-343535">
              <a:lnSpc>
                <a:spcPct val="114000"/>
              </a:lnSpc>
              <a:spcBef>
                <a:spcPts val="1805"/>
              </a:spcBef>
              <a:tabLst>
                <a:tab pos="256286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[Fewest</a:t>
            </a:r>
            <a:r>
              <a:rPr sz="1800" spc="1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conflicts]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count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conflicting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6608445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0618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 </a:t>
            </a:r>
            <a:r>
              <a:rPr sz="1800" dirty="0">
                <a:latin typeface="Lucida Sans Unicode"/>
                <a:cs typeface="Lucida Sans Unicode"/>
              </a:rPr>
              <a:t>Assign 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available 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one?); </a:t>
            </a:r>
            <a:r>
              <a:rPr sz="1800" dirty="0">
                <a:latin typeface="Lucida Sans Unicode"/>
                <a:cs typeface="Lucida Sans Unicode"/>
              </a:rPr>
              <a:t>allocate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available.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45175" y="3797251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60">
                <a:moveTo>
                  <a:pt x="0" y="0"/>
                </a:moveTo>
                <a:lnTo>
                  <a:pt x="1726269" y="0"/>
                </a:lnTo>
                <a:lnTo>
                  <a:pt x="172626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3523" y="3291770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60">
                <a:moveTo>
                  <a:pt x="0" y="0"/>
                </a:moveTo>
                <a:lnTo>
                  <a:pt x="1115875" y="0"/>
                </a:lnTo>
                <a:lnTo>
                  <a:pt x="111587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9797" y="3797251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60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659" y="3539741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3" y="0"/>
                </a:lnTo>
                <a:lnTo>
                  <a:pt x="2041003" y="162137"/>
                </a:lnTo>
                <a:lnTo>
                  <a:pt x="0" y="16213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6195" y="6801533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59">
                <a:moveTo>
                  <a:pt x="0" y="0"/>
                </a:moveTo>
                <a:lnTo>
                  <a:pt x="1726270" y="0"/>
                </a:lnTo>
                <a:lnTo>
                  <a:pt x="1726270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6452" y="6544023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59">
                <a:moveTo>
                  <a:pt x="0" y="0"/>
                </a:moveTo>
                <a:lnTo>
                  <a:pt x="1115875" y="0"/>
                </a:lnTo>
                <a:lnTo>
                  <a:pt x="111587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9335" y="6801533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59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6659" y="6248364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3" y="0"/>
                </a:lnTo>
                <a:lnTo>
                  <a:pt x="2041003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6659" y="5323236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60">
                <a:moveTo>
                  <a:pt x="0" y="0"/>
                </a:moveTo>
                <a:lnTo>
                  <a:pt x="1726269" y="0"/>
                </a:lnTo>
                <a:lnTo>
                  <a:pt x="172626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6914" y="5065726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60">
                <a:moveTo>
                  <a:pt x="0" y="0"/>
                </a:moveTo>
                <a:lnTo>
                  <a:pt x="1115876" y="0"/>
                </a:lnTo>
                <a:lnTo>
                  <a:pt x="111587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9797" y="5323236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60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37121" y="4770066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4" y="0"/>
                </a:lnTo>
                <a:lnTo>
                  <a:pt x="204100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09544" y="2863874"/>
            <a:ext cx="3088640" cy="411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earliest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finish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53340">
              <a:lnSpc>
                <a:spcPct val="100000"/>
              </a:lnSpc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 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shortest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interval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53975">
              <a:lnSpc>
                <a:spcPct val="100000"/>
              </a:lnSpc>
              <a:spcBef>
                <a:spcPts val="5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fewest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conflicts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39456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000000"/>
                </a:solidFill>
              </a:rPr>
              <a:t>coin</a:t>
            </a:r>
            <a:r>
              <a:rPr sz="2250" spc="-105" dirty="0">
                <a:solidFill>
                  <a:srgbClr val="000000"/>
                </a:solidFill>
              </a:rPr>
              <a:t> </a:t>
            </a:r>
            <a:r>
              <a:rPr sz="2250" spc="-55" dirty="0">
                <a:solidFill>
                  <a:srgbClr val="000000"/>
                </a:solidFill>
              </a:rPr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912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35" dirty="0"/>
              <a:t> </a:t>
            </a:r>
            <a:r>
              <a:rPr spc="35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02456" y="1641798"/>
            <a:ext cx="6018530" cy="4816475"/>
            <a:chOff x="1902456" y="1641798"/>
            <a:chExt cx="6018530" cy="4816475"/>
          </a:xfrm>
        </p:grpSpPr>
        <p:sp>
          <p:nvSpPr>
            <p:cNvPr id="5" name="object 5"/>
            <p:cNvSpPr/>
            <p:nvPr/>
          </p:nvSpPr>
          <p:spPr>
            <a:xfrm>
              <a:off x="1902456" y="1641798"/>
              <a:ext cx="6018530" cy="4816475"/>
            </a:xfrm>
            <a:custGeom>
              <a:avLst/>
              <a:gdLst/>
              <a:ahLst/>
              <a:cxnLst/>
              <a:rect l="l" t="t" r="r" b="b"/>
              <a:pathLst>
                <a:path w="6018530" h="4816475">
                  <a:moveTo>
                    <a:pt x="0" y="0"/>
                  </a:moveTo>
                  <a:lnTo>
                    <a:pt x="6018100" y="0"/>
                  </a:lnTo>
                  <a:lnTo>
                    <a:pt x="6018100" y="4816388"/>
                  </a:lnTo>
                  <a:lnTo>
                    <a:pt x="0" y="4816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1816" y="2244524"/>
              <a:ext cx="5307965" cy="0"/>
            </a:xfrm>
            <a:custGeom>
              <a:avLst/>
              <a:gdLst/>
              <a:ahLst/>
              <a:cxnLst/>
              <a:rect l="l" t="t" r="r" b="b"/>
              <a:pathLst>
                <a:path w="5307965">
                  <a:moveTo>
                    <a:pt x="0" y="0"/>
                  </a:moveTo>
                  <a:lnTo>
                    <a:pt x="53075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96416" y="1819847"/>
            <a:ext cx="535051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TART</a:t>
            </a:r>
            <a:r>
              <a:rPr sz="180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IME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1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174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39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by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start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time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1816" y="2687750"/>
            <a:ext cx="575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d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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816" y="2971965"/>
            <a:ext cx="4552315" cy="30206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3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cap="small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cap="small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spc="4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080" indent="-229235">
              <a:lnSpc>
                <a:spcPct val="136000"/>
              </a:lnSpc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compatible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with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some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classroom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Schedule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any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85750">
              <a:lnSpc>
                <a:spcPct val="100000"/>
              </a:lnSpc>
              <a:spcBef>
                <a:spcPts val="770"/>
              </a:spcBef>
            </a:pPr>
            <a:r>
              <a:rPr sz="1800" cap="small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Else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81660" indent="-12700">
              <a:lnSpc>
                <a:spcPct val="136000"/>
              </a:lnSpc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Allocate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new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1.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Schedule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650" spc="-50" dirty="0">
                <a:latin typeface="Symbol"/>
                <a:cs typeface="Symbol"/>
              </a:rPr>
              <a:t></a:t>
            </a:r>
            <a:endParaRPr sz="16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ETURN</a:t>
            </a:r>
            <a:r>
              <a:rPr sz="1450" spc="4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schedule.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21816" y="2819774"/>
            <a:ext cx="5307965" cy="3297554"/>
            <a:chOff x="2121816" y="2819774"/>
            <a:chExt cx="5307965" cy="3297554"/>
          </a:xfrm>
        </p:grpSpPr>
        <p:sp>
          <p:nvSpPr>
            <p:cNvPr id="11" name="object 11"/>
            <p:cNvSpPr/>
            <p:nvPr/>
          </p:nvSpPr>
          <p:spPr>
            <a:xfrm>
              <a:off x="2121816" y="6116710"/>
              <a:ext cx="5307965" cy="0"/>
            </a:xfrm>
            <a:custGeom>
              <a:avLst/>
              <a:gdLst/>
              <a:ahLst/>
              <a:cxnLst/>
              <a:rect l="l" t="t" r="r" b="b"/>
              <a:pathLst>
                <a:path w="5307965">
                  <a:moveTo>
                    <a:pt x="0" y="0"/>
                  </a:moveTo>
                  <a:lnTo>
                    <a:pt x="53075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8404" y="2865553"/>
              <a:ext cx="323850" cy="0"/>
            </a:xfrm>
            <a:custGeom>
              <a:avLst/>
              <a:gdLst/>
              <a:ahLst/>
              <a:cxnLst/>
              <a:rect l="l" t="t" r="r" b="b"/>
              <a:pathLst>
                <a:path w="323850">
                  <a:moveTo>
                    <a:pt x="0" y="0"/>
                  </a:moveTo>
                  <a:lnTo>
                    <a:pt x="9537" y="0"/>
                  </a:lnTo>
                  <a:lnTo>
                    <a:pt x="323411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9271" y="28197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41899" y="2728443"/>
            <a:ext cx="23806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number of allocated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classrooms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912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3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767" y="1131247"/>
            <a:ext cx="8680450" cy="36201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implemented </a:t>
            </a:r>
            <a:r>
              <a:rPr sz="1800" spc="-25" dirty="0">
                <a:latin typeface="Lucida Sans Unicode"/>
                <a:cs typeface="Lucida Sans Unicode"/>
              </a:rPr>
              <a:t>in</a:t>
            </a: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O(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Store classrooms in 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priority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queue </a:t>
            </a:r>
            <a:r>
              <a:rPr sz="1800" dirty="0">
                <a:latin typeface="Lucida Sans Unicode"/>
                <a:cs typeface="Lucida Sans Unicode"/>
              </a:rPr>
              <a:t>(key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finish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its last </a:t>
            </a:r>
            <a:r>
              <a:rPr sz="1800" spc="-10" dirty="0">
                <a:latin typeface="Lucida Sans Unicode"/>
                <a:cs typeface="Lucida Sans Unicode"/>
              </a:rPr>
              <a:t>lecture).</a:t>
            </a:r>
            <a:endParaRPr sz="1800">
              <a:latin typeface="Lucida Sans Unicode"/>
              <a:cs typeface="Lucida Sans Unicode"/>
            </a:endParaRPr>
          </a:p>
          <a:p>
            <a:pPr marL="514350" marR="667385" indent="-343535">
              <a:lnSpc>
                <a:spcPts val="2850"/>
              </a:lnSpc>
              <a:spcBef>
                <a:spcPts val="395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determine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whether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compatible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classroom, </a:t>
            </a:r>
            <a:r>
              <a:rPr sz="1800" dirty="0">
                <a:latin typeface="Lucida Sans Unicode"/>
                <a:cs typeface="Lucida Sans Unicode"/>
              </a:rPr>
              <a:t>compare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419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queue.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575"/>
              </a:lnSpc>
            </a:pPr>
            <a:r>
              <a:rPr sz="4275" spc="2175" baseline="-7000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30" dirty="0">
                <a:latin typeface="Lucida Sans Unicode"/>
                <a:cs typeface="Lucida Sans Unicode"/>
              </a:rPr>
              <a:t>Total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queue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operations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r>
              <a:rPr lang="en-US" altLang="" sz="1800" spc="-10" dirty="0">
                <a:latin typeface="Lucida Sans Unicode"/>
                <a:cs typeface="Lucida Sans Unicode"/>
              </a:rPr>
              <a:t>  </a:t>
            </a:r>
            <a:r>
              <a:rPr lang="en-US" altLang="" sz="1800" spc="-10" dirty="0">
                <a:solidFill>
                  <a:srgbClr val="FF0000"/>
                </a:solidFill>
                <a:latin typeface="Lucida Sans Unicode"/>
                <a:cs typeface="Lucida Sans Unicode"/>
                <a:hlinkClick r:id="rId2" action="ppaction://hlinkfile"/>
              </a:rPr>
              <a:t>https://www.youtube.com/watch?v=wptevk0bshY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  <a:tabLst>
                <a:tab pos="5351145" algn="l"/>
              </a:tabLst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Sorting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117881"/>
            <a:ext cx="819467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10693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implementation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chooses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time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earliest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571B2-9C97-7BBC-1C9B-9F51EACD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6874733" cy="646331"/>
          </a:xfrm>
        </p:spPr>
        <p:txBody>
          <a:bodyPr/>
          <a:lstStyle/>
          <a:p>
            <a:r>
              <a:rPr kumimoji="1" lang="en-GB" altLang="zh-CN"/>
              <a:t>https://www.youtube.com/watch?v=pLIajuc31qk</a:t>
            </a:r>
            <a:endParaRPr kumimoji="1" lang="zh-CN" altLang="en-US"/>
          </a:p>
        </p:txBody>
      </p:sp>
      <p:pic>
        <p:nvPicPr>
          <p:cNvPr id="3074" name="Picture 2" descr="What is a Priority Queue? - Shiksha Online">
            <a:extLst>
              <a:ext uri="{FF2B5EF4-FFF2-40B4-BE49-F238E27FC236}">
                <a16:creationId xmlns:a16="http://schemas.microsoft.com/office/drawing/2014/main" id="{B88E3CFF-195E-03D1-8599-393156EF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6188"/>
            <a:ext cx="10058400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4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5690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0" dirty="0"/>
              <a:t>lower</a:t>
            </a:r>
            <a:r>
              <a:rPr spc="225" dirty="0"/>
              <a:t> </a:t>
            </a:r>
            <a:r>
              <a:rPr dirty="0"/>
              <a:t>bound</a:t>
            </a:r>
            <a:r>
              <a:rPr spc="225" dirty="0"/>
              <a:t> </a:t>
            </a:r>
            <a:r>
              <a:rPr dirty="0"/>
              <a:t>on</a:t>
            </a:r>
            <a:r>
              <a:rPr spc="225" dirty="0"/>
              <a:t> </a:t>
            </a:r>
            <a:r>
              <a:rPr dirty="0"/>
              <a:t>optimal</a:t>
            </a:r>
            <a:r>
              <a:rPr spc="225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22259" cy="316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depth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intervals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maximum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that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</a:p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lang="en-US" altLang="en-US" sz="1800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“Suppose at some moment three lectures are happening at the same time. Can I fit them into two classrooms?”</a:t>
            </a:r>
            <a:r>
              <a:rPr lang="zh-CN" altLang="en-US" sz="1800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ea typeface="SimSun" charset="0"/>
                <a:cs typeface="Lucida Sans Unicode"/>
              </a:rPr>
              <a:t>🙋</a:t>
            </a:r>
            <a:endParaRPr lang="en-US" altLang="en-US" sz="1800" spc="-10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2022475" algn="l"/>
                <a:tab pos="5557520" algn="l"/>
                <a:tab pos="582803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1800" spc="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needed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≥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depth.</a:t>
            </a:r>
            <a:r>
              <a:rPr lang="en-US" altLang="" sz="1800" spc="-10" dirty="0">
                <a:latin typeface="Lucida Sans Unicode"/>
                <a:cs typeface="Lucida Sans Unicode"/>
              </a:rPr>
              <a:t> 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64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always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equal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depth?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8735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85" dirty="0">
                <a:latin typeface="Lucida Sans Unicode"/>
                <a:cs typeface="Lucida Sans Unicode"/>
              </a:rPr>
              <a:t>Yes!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Moreover,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one.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27710" y="5064037"/>
            <a:ext cx="7137400" cy="1808480"/>
            <a:chOff x="1427710" y="5064037"/>
            <a:chExt cx="7137400" cy="1808480"/>
          </a:xfrm>
        </p:grpSpPr>
        <p:sp>
          <p:nvSpPr>
            <p:cNvPr id="6" name="object 6"/>
            <p:cNvSpPr/>
            <p:nvPr/>
          </p:nvSpPr>
          <p:spPr>
            <a:xfrm>
              <a:off x="1431520" y="5067847"/>
              <a:ext cx="7129780" cy="1800860"/>
            </a:xfrm>
            <a:custGeom>
              <a:avLst/>
              <a:gdLst/>
              <a:ahLst/>
              <a:cxnLst/>
              <a:rect l="l" t="t" r="r" b="b"/>
              <a:pathLst>
                <a:path w="7129780" h="1800859">
                  <a:moveTo>
                    <a:pt x="444231" y="1800660"/>
                  </a:moveTo>
                  <a:lnTo>
                    <a:pt x="445927" y="8813"/>
                  </a:lnTo>
                </a:path>
                <a:path w="7129780" h="1800859">
                  <a:moveTo>
                    <a:pt x="0" y="1800660"/>
                  </a:moveTo>
                  <a:lnTo>
                    <a:pt x="1695" y="8813"/>
                  </a:lnTo>
                </a:path>
                <a:path w="7129780" h="1800859">
                  <a:moveTo>
                    <a:pt x="1336084" y="1800660"/>
                  </a:moveTo>
                  <a:lnTo>
                    <a:pt x="1337780" y="8813"/>
                  </a:lnTo>
                </a:path>
                <a:path w="7129780" h="1800859">
                  <a:moveTo>
                    <a:pt x="890158" y="1800660"/>
                  </a:moveTo>
                  <a:lnTo>
                    <a:pt x="891853" y="8813"/>
                  </a:lnTo>
                </a:path>
                <a:path w="7129780" h="1800859">
                  <a:moveTo>
                    <a:pt x="1780315" y="1800660"/>
                  </a:moveTo>
                  <a:lnTo>
                    <a:pt x="1782011" y="8813"/>
                  </a:lnTo>
                </a:path>
                <a:path w="7129780" h="1800859">
                  <a:moveTo>
                    <a:pt x="3114704" y="1800660"/>
                  </a:moveTo>
                  <a:lnTo>
                    <a:pt x="3116398" y="8813"/>
                  </a:lnTo>
                </a:path>
                <a:path w="7129780" h="1800859">
                  <a:moveTo>
                    <a:pt x="2670472" y="1800660"/>
                  </a:moveTo>
                  <a:lnTo>
                    <a:pt x="2672168" y="8813"/>
                  </a:lnTo>
                </a:path>
                <a:path w="7129780" h="1800859">
                  <a:moveTo>
                    <a:pt x="4004861" y="1800660"/>
                  </a:moveTo>
                  <a:lnTo>
                    <a:pt x="4006557" y="8813"/>
                  </a:lnTo>
                </a:path>
                <a:path w="7129780" h="1800859">
                  <a:moveTo>
                    <a:pt x="3560631" y="1800660"/>
                  </a:moveTo>
                  <a:lnTo>
                    <a:pt x="3562325" y="8813"/>
                  </a:lnTo>
                </a:path>
                <a:path w="7129780" h="1800859">
                  <a:moveTo>
                    <a:pt x="4896714" y="1800660"/>
                  </a:moveTo>
                  <a:lnTo>
                    <a:pt x="4898410" y="8813"/>
                  </a:lnTo>
                </a:path>
                <a:path w="7129780" h="1800859">
                  <a:moveTo>
                    <a:pt x="4450788" y="1800660"/>
                  </a:moveTo>
                  <a:lnTo>
                    <a:pt x="4452484" y="8813"/>
                  </a:lnTo>
                </a:path>
                <a:path w="7129780" h="1800859">
                  <a:moveTo>
                    <a:pt x="2226242" y="1800660"/>
                  </a:moveTo>
                  <a:lnTo>
                    <a:pt x="2227937" y="8813"/>
                  </a:lnTo>
                </a:path>
                <a:path w="7129780" h="1800859">
                  <a:moveTo>
                    <a:pt x="5346032" y="1791847"/>
                  </a:moveTo>
                  <a:lnTo>
                    <a:pt x="5347727" y="0"/>
                  </a:lnTo>
                </a:path>
                <a:path w="7129780" h="1800859">
                  <a:moveTo>
                    <a:pt x="6237885" y="1791847"/>
                  </a:moveTo>
                  <a:lnTo>
                    <a:pt x="6239580" y="0"/>
                  </a:lnTo>
                </a:path>
                <a:path w="7129780" h="1800859">
                  <a:moveTo>
                    <a:pt x="5791959" y="1791847"/>
                  </a:moveTo>
                  <a:lnTo>
                    <a:pt x="5793654" y="0"/>
                  </a:lnTo>
                </a:path>
                <a:path w="7129780" h="1800859">
                  <a:moveTo>
                    <a:pt x="6682116" y="1791847"/>
                  </a:moveTo>
                  <a:lnTo>
                    <a:pt x="6683812" y="0"/>
                  </a:lnTo>
                </a:path>
                <a:path w="7129780" h="1800859">
                  <a:moveTo>
                    <a:pt x="7128043" y="1791847"/>
                  </a:moveTo>
                  <a:lnTo>
                    <a:pt x="7129739" y="0"/>
                  </a:lnTo>
                </a:path>
              </a:pathLst>
            </a:custGeom>
            <a:ln w="7153">
              <a:solidFill>
                <a:srgbClr val="CBCBC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9801" y="6260868"/>
              <a:ext cx="2136775" cy="286385"/>
            </a:xfrm>
            <a:custGeom>
              <a:avLst/>
              <a:gdLst/>
              <a:ahLst/>
              <a:cxnLst/>
              <a:rect l="l" t="t" r="r" b="b"/>
              <a:pathLst>
                <a:path w="2136775" h="286384">
                  <a:moveTo>
                    <a:pt x="0" y="0"/>
                  </a:moveTo>
                  <a:lnTo>
                    <a:pt x="2136378" y="0"/>
                  </a:lnTo>
                  <a:lnTo>
                    <a:pt x="2136378" y="286121"/>
                  </a:lnTo>
                  <a:lnTo>
                    <a:pt x="0" y="286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79801" y="6260869"/>
              <a:ext cx="2136775" cy="286385"/>
            </a:xfrm>
            <a:custGeom>
              <a:avLst/>
              <a:gdLst/>
              <a:ahLst/>
              <a:cxnLst/>
              <a:rect l="l" t="t" r="r" b="b"/>
              <a:pathLst>
                <a:path w="2136775" h="286384">
                  <a:moveTo>
                    <a:pt x="0" y="0"/>
                  </a:moveTo>
                  <a:lnTo>
                    <a:pt x="2136378" y="0"/>
                  </a:lnTo>
                  <a:lnTo>
                    <a:pt x="2136378" y="286122"/>
                  </a:lnTo>
                  <a:lnTo>
                    <a:pt x="0" y="286122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3506" y="6264594"/>
            <a:ext cx="8864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684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h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35122" y="5392541"/>
            <a:ext cx="1344930" cy="286385"/>
          </a:xfrm>
          <a:custGeom>
            <a:avLst/>
            <a:gdLst/>
            <a:ahLst/>
            <a:cxnLst/>
            <a:rect l="l" t="t" r="r" b="b"/>
            <a:pathLst>
              <a:path w="1344930" h="286385">
                <a:moveTo>
                  <a:pt x="0" y="0"/>
                </a:moveTo>
                <a:lnTo>
                  <a:pt x="1344561" y="0"/>
                </a:lnTo>
                <a:lnTo>
                  <a:pt x="1344561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81023" y="5395631"/>
            <a:ext cx="4375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c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2540" y="6258324"/>
            <a:ext cx="1325880" cy="287020"/>
          </a:xfrm>
          <a:custGeom>
            <a:avLst/>
            <a:gdLst/>
            <a:ahLst/>
            <a:cxnLst/>
            <a:rect l="l" t="t" r="r" b="b"/>
            <a:pathLst>
              <a:path w="1325880" h="287020">
                <a:moveTo>
                  <a:pt x="0" y="0"/>
                </a:moveTo>
                <a:lnTo>
                  <a:pt x="1325699" y="0"/>
                </a:lnTo>
                <a:lnTo>
                  <a:pt x="1325699" y="286546"/>
                </a:lnTo>
                <a:lnTo>
                  <a:pt x="0" y="28654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81023" y="6271800"/>
            <a:ext cx="4375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9080" y="6262352"/>
            <a:ext cx="2675890" cy="286385"/>
          </a:xfrm>
          <a:custGeom>
            <a:avLst/>
            <a:gdLst/>
            <a:ahLst/>
            <a:cxnLst/>
            <a:rect l="l" t="t" r="r" b="b"/>
            <a:pathLst>
              <a:path w="2675890" h="286384">
                <a:moveTo>
                  <a:pt x="0" y="0"/>
                </a:moveTo>
                <a:lnTo>
                  <a:pt x="2675558" y="0"/>
                </a:lnTo>
                <a:lnTo>
                  <a:pt x="267555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07265" y="6265441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99780" y="5387454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6" y="0"/>
                </a:lnTo>
                <a:lnTo>
                  <a:pt x="1330996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97422" y="539054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399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96389" y="5815366"/>
            <a:ext cx="1341755" cy="286385"/>
          </a:xfrm>
          <a:custGeom>
            <a:avLst/>
            <a:gdLst/>
            <a:ahLst/>
            <a:cxnLst/>
            <a:rect l="l" t="t" r="r" b="b"/>
            <a:pathLst>
              <a:path w="1341754" h="286385">
                <a:moveTo>
                  <a:pt x="0" y="0"/>
                </a:moveTo>
                <a:lnTo>
                  <a:pt x="1341170" y="0"/>
                </a:lnTo>
                <a:lnTo>
                  <a:pt x="1341170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97422" y="581845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049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76068" y="5819180"/>
            <a:ext cx="1339850" cy="286385"/>
          </a:xfrm>
          <a:custGeom>
            <a:avLst/>
            <a:gdLst/>
            <a:ahLst/>
            <a:cxnLst/>
            <a:rect l="l" t="t" r="r" b="b"/>
            <a:pathLst>
              <a:path w="1339850" h="286385">
                <a:moveTo>
                  <a:pt x="0" y="0"/>
                </a:moveTo>
                <a:lnTo>
                  <a:pt x="1339475" y="0"/>
                </a:lnTo>
                <a:lnTo>
                  <a:pt x="1339475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82824" y="5820786"/>
            <a:ext cx="8832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351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i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88573" y="5394237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8" y="0"/>
                </a:lnTo>
                <a:lnTo>
                  <a:pt x="133099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82824" y="5397327"/>
            <a:ext cx="8832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j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21160" y="5392541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8" y="0"/>
                </a:lnTo>
                <a:lnTo>
                  <a:pt x="133099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17108" y="5395631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986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d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45931" y="5821512"/>
            <a:ext cx="3109595" cy="286385"/>
          </a:xfrm>
          <a:custGeom>
            <a:avLst/>
            <a:gdLst/>
            <a:ahLst/>
            <a:cxnLst/>
            <a:rect l="l" t="t" r="r" b="b"/>
            <a:pathLst>
              <a:path w="3109595" h="286385">
                <a:moveTo>
                  <a:pt x="0" y="0"/>
                </a:moveTo>
                <a:lnTo>
                  <a:pt x="3109193" y="0"/>
                </a:lnTo>
                <a:lnTo>
                  <a:pt x="3109193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26949" y="581506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732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b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7083" y="624541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7083" y="5796095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083" y="5375602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18951" y="5060215"/>
            <a:ext cx="112395" cy="1800860"/>
          </a:xfrm>
          <a:custGeom>
            <a:avLst/>
            <a:gdLst/>
            <a:ahLst/>
            <a:cxnLst/>
            <a:rect l="l" t="t" r="r" b="b"/>
            <a:pathLst>
              <a:path w="112394" h="1800859">
                <a:moveTo>
                  <a:pt x="0" y="0"/>
                </a:moveTo>
                <a:lnTo>
                  <a:pt x="111904" y="0"/>
                </a:lnTo>
                <a:lnTo>
                  <a:pt x="111904" y="1800661"/>
                </a:lnTo>
                <a:lnTo>
                  <a:pt x="0" y="1800661"/>
                </a:lnTo>
                <a:lnTo>
                  <a:pt x="0" y="0"/>
                </a:lnTo>
                <a:close/>
              </a:path>
            </a:pathLst>
          </a:custGeom>
          <a:solidFill>
            <a:srgbClr val="D81E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33301" y="6916846"/>
            <a:ext cx="374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7271" y="6922357"/>
            <a:ext cx="68072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47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45039" y="6922357"/>
            <a:ext cx="8064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79282" y="6922357"/>
            <a:ext cx="1634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220" algn="l"/>
                <a:tab pos="901065" algn="l"/>
                <a:tab pos="1240790" algn="l"/>
              </a:tabLst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57901" y="6922357"/>
            <a:ext cx="98869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190" algn="l"/>
                <a:tab pos="89090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36337" y="6922357"/>
            <a:ext cx="3213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8217" y="6916635"/>
            <a:ext cx="98869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365" algn="l"/>
                <a:tab pos="89090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16652" y="6916635"/>
            <a:ext cx="3213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30470" y="4709679"/>
            <a:ext cx="8020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depth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5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3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25215" y="6832779"/>
            <a:ext cx="7446009" cy="74930"/>
            <a:chOff x="1425215" y="6832779"/>
            <a:chExt cx="7446009" cy="74930"/>
          </a:xfrm>
        </p:grpSpPr>
        <p:sp>
          <p:nvSpPr>
            <p:cNvPr id="42" name="object 42"/>
            <p:cNvSpPr/>
            <p:nvPr/>
          </p:nvSpPr>
          <p:spPr>
            <a:xfrm>
              <a:off x="1432368" y="6868296"/>
              <a:ext cx="7371715" cy="1905"/>
            </a:xfrm>
            <a:custGeom>
              <a:avLst/>
              <a:gdLst/>
              <a:ahLst/>
              <a:cxnLst/>
              <a:rect l="l" t="t" r="r" b="b"/>
              <a:pathLst>
                <a:path w="7371715" h="1904">
                  <a:moveTo>
                    <a:pt x="0" y="0"/>
                  </a:moveTo>
                  <a:lnTo>
                    <a:pt x="7363935" y="1678"/>
                  </a:lnTo>
                  <a:lnTo>
                    <a:pt x="7371088" y="1680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6294" y="683277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6" y="0"/>
                  </a:moveTo>
                  <a:lnTo>
                    <a:pt x="0" y="74391"/>
                  </a:lnTo>
                  <a:lnTo>
                    <a:pt x="74400" y="372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760334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analysis</a:t>
            </a:r>
            <a:r>
              <a:rPr spc="85" dirty="0"/>
              <a:t> </a:t>
            </a:r>
            <a:r>
              <a:rPr spc="60" dirty="0"/>
              <a:t>of</a:t>
            </a:r>
            <a:r>
              <a:rPr spc="90" dirty="0"/>
              <a:t> 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9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8065770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158051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earliest-</a:t>
            </a:r>
            <a:r>
              <a:rPr sz="1800" spc="-60" dirty="0">
                <a:latin typeface="Lucida Sans Unicode"/>
                <a:cs typeface="Lucida Sans Unicode"/>
              </a:rPr>
              <a:t>start-</a:t>
            </a:r>
            <a:r>
              <a:rPr sz="1800" spc="-30" dirty="0">
                <a:latin typeface="Lucida Sans Unicode"/>
                <a:cs typeface="Lucida Sans Unicode"/>
              </a:rPr>
              <a:t>time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never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two </a:t>
            </a:r>
            <a:r>
              <a:rPr sz="1800" dirty="0">
                <a:latin typeface="Lucida Sans Unicode"/>
                <a:cs typeface="Lucida Sans Unicode"/>
              </a:rPr>
              <a:t>incompatible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1974215">
              <a:lnSpc>
                <a:spcPct val="132000"/>
              </a:lnSpc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2893695"/>
            <a:ext cx="907415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0" dirty="0">
                <a:latin typeface="Lucida Sans Unicode"/>
                <a:cs typeface="Lucida Sans Unicode"/>
              </a:rPr>
              <a:t> allocates.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159738"/>
            <a:ext cx="83121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opened because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needed to 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lecture, say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incompatible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 1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340" y="3980815"/>
            <a:ext cx="615442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These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4247001"/>
            <a:ext cx="828357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sorted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 start time,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 these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incompatibilities are caused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by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later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640" y="5068570"/>
            <a:ext cx="8324215" cy="19742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3135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Thus,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overlapping 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40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+ </a:t>
            </a:r>
            <a:r>
              <a:rPr sz="1800" spc="-25" dirty="0">
                <a:latin typeface="Symbol"/>
                <a:cs typeface="Symbol"/>
              </a:rPr>
              <a:t>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observation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lang="en-US" altLang="" sz="1800" spc="-50" dirty="0">
                <a:latin typeface="Symbol"/>
                <a:cs typeface="Symbol"/>
              </a:rPr>
              <a:t>  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</a:t>
            </a:r>
            <a:r>
              <a:rPr sz="1800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classrooms.</a:t>
            </a:r>
            <a:endParaRPr lang="en-GB" sz="1800" spc="-10" dirty="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endParaRPr lang="en-GB" spc="-10" dirty="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sz="1800" dirty="0">
                <a:latin typeface="Lucida Sans Unicode"/>
                <a:cs typeface="Lucida Sans Unicode"/>
              </a:rPr>
              <a:t>	</a:t>
            </a: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lang="en-US" altLang="en-US"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https://www.youtube.com/watch?v=OxGsU8oIWjY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r>
              <a:rPr lang="en-GB"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 (ignore)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GEONHOLE PRINCIPLE. - ppt download">
            <a:extLst>
              <a:ext uri="{FF2B5EF4-FFF2-40B4-BE49-F238E27FC236}">
                <a16:creationId xmlns:a16="http://schemas.microsoft.com/office/drawing/2014/main" id="{8AE4C787-652D-B8F8-1F35-95BAD23C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675"/>
            <a:ext cx="9938412" cy="74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74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C136-8CA7-83AA-DD36-3580C0FF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834"/>
            <a:ext cx="10058400" cy="969496"/>
          </a:xfrm>
        </p:spPr>
        <p:txBody>
          <a:bodyPr/>
          <a:lstStyle/>
          <a:p>
            <a:r>
              <a:rPr kumimoji="1" lang="en-GB" altLang="zh-CN"/>
              <a:t>https://www.youtube.com/watch?v=Uj3_KqkI9Zo&amp;pp=ygUPaGlsYmVydCdzIGhvdGVs</a:t>
            </a:r>
            <a:endParaRPr kumimoji="1" lang="zh-CN" altLang="en-US"/>
          </a:p>
        </p:txBody>
      </p:sp>
      <p:pic>
        <p:nvPicPr>
          <p:cNvPr id="1026" name="Picture 2" descr="Hilbert's Infinite Hotel | FOS Media Students' Blog">
            <a:extLst>
              <a:ext uri="{FF2B5EF4-FFF2-40B4-BE49-F238E27FC236}">
                <a16:creationId xmlns:a16="http://schemas.microsoft.com/office/drawing/2014/main" id="{5DCC33D2-82E2-D9B6-F6EC-378A68C6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5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4.2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7076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000000"/>
                </a:solidFill>
              </a:rPr>
              <a:t>scheduling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254" dirty="0">
                <a:solidFill>
                  <a:srgbClr val="000000"/>
                </a:solidFill>
              </a:rPr>
              <a:t>to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04" dirty="0">
                <a:solidFill>
                  <a:srgbClr val="000000"/>
                </a:solidFill>
              </a:rPr>
              <a:t>minimize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220" dirty="0">
                <a:solidFill>
                  <a:srgbClr val="000000"/>
                </a:solidFill>
              </a:rPr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Scheduling</a:t>
            </a:r>
            <a:r>
              <a:rPr spc="155" dirty="0"/>
              <a:t> </a:t>
            </a:r>
            <a:r>
              <a:rPr dirty="0"/>
              <a:t>to</a:t>
            </a:r>
            <a:r>
              <a:rPr spc="155" dirty="0"/>
              <a:t> </a:t>
            </a:r>
            <a:r>
              <a:rPr dirty="0"/>
              <a:t>minimizing</a:t>
            </a:r>
            <a:r>
              <a:rPr spc="155" dirty="0"/>
              <a:t> </a:t>
            </a:r>
            <a:r>
              <a:rPr spc="-10" dirty="0"/>
              <a:t>lateness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990" y="1219200"/>
            <a:ext cx="881634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Minimizing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lateness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Single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resource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processes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requires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units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 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Lateness:</a:t>
            </a:r>
            <a:r>
              <a:rPr sz="1800" spc="65" dirty="0">
                <a:latin typeface="Lucida Sans Unicode"/>
                <a:cs typeface="Lucida Sans Unicode"/>
              </a:rPr>
              <a:t> ℓ</a:t>
            </a:r>
            <a:r>
              <a:rPr sz="2100" i="1" spc="202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22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=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max { 0,</a:t>
            </a:r>
            <a:r>
              <a:rPr sz="1800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42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  <a:tabLst>
                <a:tab pos="125285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minimize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maximum </a:t>
            </a:r>
            <a:r>
              <a:rPr sz="1800" dirty="0">
                <a:latin typeface="Lucida Sans Unicode"/>
                <a:cs typeface="Lucida Sans Unicode"/>
              </a:rPr>
              <a:t>lateness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L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max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6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463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187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11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6821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06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130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355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626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2850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0074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4896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3439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5683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2091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24335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96579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30405" y="6152150"/>
          <a:ext cx="8881744" cy="410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084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4737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9498034" y="652853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16" y="0"/>
                </a:moveTo>
                <a:lnTo>
                  <a:pt x="0" y="91558"/>
                </a:lnTo>
                <a:lnTo>
                  <a:pt x="91568" y="45796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71980" y="3965349"/>
          <a:ext cx="3255008" cy="113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350" spc="-37" baseline="-19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350" baseline="-19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270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spc="-37" baseline="-19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350" baseline="-19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6525040" y="5577583"/>
            <a:ext cx="920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0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7669" y="5571861"/>
            <a:ext cx="920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91673" y="5862417"/>
            <a:ext cx="114935" cy="250825"/>
            <a:chOff x="6891673" y="5862417"/>
            <a:chExt cx="114935" cy="250825"/>
          </a:xfrm>
        </p:grpSpPr>
        <p:sp>
          <p:nvSpPr>
            <p:cNvPr id="27" name="object 27"/>
            <p:cNvSpPr/>
            <p:nvPr/>
          </p:nvSpPr>
          <p:spPr>
            <a:xfrm>
              <a:off x="6930607" y="5871954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3" y="155776"/>
                  </a:lnTo>
                  <a:lnTo>
                    <a:pt x="0" y="164647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1673" y="6010697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90" h="102235">
                  <a:moveTo>
                    <a:pt x="0" y="0"/>
                  </a:moveTo>
                  <a:lnTo>
                    <a:pt x="8380" y="102022"/>
                  </a:lnTo>
                  <a:lnTo>
                    <a:pt x="84970" y="3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178333" y="5869199"/>
            <a:ext cx="114935" cy="250825"/>
            <a:chOff x="5178333" y="5869199"/>
            <a:chExt cx="114935" cy="250825"/>
          </a:xfrm>
        </p:grpSpPr>
        <p:sp>
          <p:nvSpPr>
            <p:cNvPr id="30" name="object 30"/>
            <p:cNvSpPr/>
            <p:nvPr/>
          </p:nvSpPr>
          <p:spPr>
            <a:xfrm>
              <a:off x="5217266" y="5878736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4" y="155776"/>
                  </a:lnTo>
                  <a:lnTo>
                    <a:pt x="0" y="16464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78333" y="6017480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89" h="102235">
                  <a:moveTo>
                    <a:pt x="0" y="0"/>
                  </a:moveTo>
                  <a:lnTo>
                    <a:pt x="8379" y="102022"/>
                  </a:lnTo>
                  <a:lnTo>
                    <a:pt x="84969" y="34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90131" y="5561688"/>
            <a:ext cx="12896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50980" y="5848853"/>
            <a:ext cx="114935" cy="250825"/>
            <a:chOff x="9150980" y="5848853"/>
            <a:chExt cx="114935" cy="250825"/>
          </a:xfrm>
        </p:grpSpPr>
        <p:sp>
          <p:nvSpPr>
            <p:cNvPr id="34" name="object 34"/>
            <p:cNvSpPr/>
            <p:nvPr/>
          </p:nvSpPr>
          <p:spPr>
            <a:xfrm>
              <a:off x="9189912" y="5858390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4" y="155776"/>
                  </a:lnTo>
                  <a:lnTo>
                    <a:pt x="0" y="16464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50980" y="5997134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90" h="102235">
                  <a:moveTo>
                    <a:pt x="0" y="0"/>
                  </a:moveTo>
                  <a:lnTo>
                    <a:pt x="8379" y="102022"/>
                  </a:lnTo>
                  <a:lnTo>
                    <a:pt x="84969" y="34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790" y="1219200"/>
            <a:ext cx="8820785" cy="135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according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463550" marR="43180" indent="-343535">
              <a:lnSpc>
                <a:spcPct val="114000"/>
              </a:lnSpc>
              <a:spcBef>
                <a:spcPts val="2015"/>
              </a:spcBef>
              <a:tabLst>
                <a:tab pos="405511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processing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time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3618865"/>
            <a:ext cx="906399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03847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deadline</a:t>
            </a:r>
            <a:r>
              <a:rPr sz="18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deadline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340" y="5068570"/>
            <a:ext cx="821563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25742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[Smallest</a:t>
            </a:r>
            <a:r>
              <a:rPr sz="18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slack]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slack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131247"/>
            <a:ext cx="814197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727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currency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denominations: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25,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100,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devise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method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amount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customer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using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fewest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coins.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267" y="2668676"/>
            <a:ext cx="10140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0" dirty="0">
                <a:latin typeface="Lucida Sans Unicode"/>
                <a:cs typeface="Lucida Sans Unicode"/>
              </a:rPr>
              <a:t>34¢.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030617"/>
            <a:ext cx="805434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3780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iteration,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that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amount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paid.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568046"/>
            <a:ext cx="1231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$2.89.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5551" y="2591338"/>
            <a:ext cx="603183" cy="600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2900" y="2514607"/>
            <a:ext cx="761226" cy="7492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6567" y="2604029"/>
            <a:ext cx="562700" cy="56338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Coin</a:t>
            </a:r>
            <a:r>
              <a:rPr spc="155" dirty="0"/>
              <a:t> </a:t>
            </a:r>
            <a:r>
              <a:rPr spc="-10" dirty="0"/>
              <a:t>changing</a:t>
            </a: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8592" y="2602897"/>
            <a:ext cx="560030" cy="5715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8169" y="2605076"/>
            <a:ext cx="562700" cy="56338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4398" y="2605076"/>
            <a:ext cx="562700" cy="5633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66103" y="5681591"/>
            <a:ext cx="600019" cy="5905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6000" y="5257800"/>
            <a:ext cx="757795" cy="7485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79391" y="5257800"/>
            <a:ext cx="759508" cy="7485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92519" y="5332773"/>
            <a:ext cx="562700" cy="56338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14680" y="5333511"/>
            <a:ext cx="560030" cy="5715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92519" y="6029003"/>
            <a:ext cx="562700" cy="56338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14680" y="6029741"/>
            <a:ext cx="560030" cy="5715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76206" y="5397500"/>
            <a:ext cx="859012" cy="8636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88466" y="5409006"/>
            <a:ext cx="862948" cy="8488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57482" y="6081925"/>
            <a:ext cx="762420" cy="75946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8084184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according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463550" marR="43180" indent="-343535">
              <a:lnSpc>
                <a:spcPct val="114000"/>
              </a:lnSpc>
              <a:spcBef>
                <a:spcPts val="2015"/>
              </a:spcBef>
              <a:tabLst>
                <a:tab pos="405511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processing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time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15340" y="5068570"/>
            <a:ext cx="86823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25742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[Smallest</a:t>
            </a:r>
            <a:r>
              <a:rPr sz="18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slack]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slack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01862" y="3158897"/>
            <a:ext cx="1282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latin typeface="Trebuchet MS" panose="020B0703020202090204"/>
                <a:cs typeface="Trebuchet MS" panose="020B0703020202090204"/>
              </a:rPr>
              <a:t>counterexample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89780" y="2965590"/>
          <a:ext cx="1687829" cy="124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833865" y="6364313"/>
            <a:ext cx="1282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latin typeface="Trebuchet MS" panose="020B0703020202090204"/>
                <a:cs typeface="Trebuchet MS" panose="020B0703020202090204"/>
              </a:rPr>
              <a:t>counterexample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90575" y="5828718"/>
          <a:ext cx="1687829" cy="124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0405" y="6152394"/>
          <a:ext cx="8893173" cy="403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590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515202" y="6527584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3" y="0"/>
                </a:moveTo>
                <a:lnTo>
                  <a:pt x="0" y="74391"/>
                </a:lnTo>
                <a:lnTo>
                  <a:pt x="74399" y="37209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38309" y="5529896"/>
            <a:ext cx="12896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3726" y="5819007"/>
            <a:ext cx="92075" cy="250825"/>
            <a:chOff x="6283726" y="5819007"/>
            <a:chExt cx="92075" cy="250825"/>
          </a:xfrm>
        </p:grpSpPr>
        <p:sp>
          <p:nvSpPr>
            <p:cNvPr id="7" name="object 7"/>
            <p:cNvSpPr/>
            <p:nvPr/>
          </p:nvSpPr>
          <p:spPr>
            <a:xfrm>
              <a:off x="6329506" y="5819007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191557"/>
                  </a:moveTo>
                  <a:lnTo>
                    <a:pt x="0" y="18202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3726" y="59781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45779" y="91558"/>
                  </a:lnTo>
                  <a:lnTo>
                    <a:pt x="80113" y="22890"/>
                  </a:lnTo>
                  <a:lnTo>
                    <a:pt x="45779" y="22890"/>
                  </a:lnTo>
                  <a:lnTo>
                    <a:pt x="0" y="0"/>
                  </a:lnTo>
                  <a:close/>
                </a:path>
                <a:path w="92075" h="92075">
                  <a:moveTo>
                    <a:pt x="91559" y="0"/>
                  </a:moveTo>
                  <a:lnTo>
                    <a:pt x="45779" y="22890"/>
                  </a:lnTo>
                  <a:lnTo>
                    <a:pt x="80113" y="22890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16382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earliest</a:t>
            </a:r>
            <a:r>
              <a:rPr spc="110" dirty="0"/>
              <a:t> </a:t>
            </a:r>
            <a:r>
              <a:rPr spc="45" dirty="0"/>
              <a:t>deadline</a:t>
            </a:r>
            <a:r>
              <a:rPr spc="110" dirty="0"/>
              <a:t> </a:t>
            </a:r>
            <a:r>
              <a:rPr spc="-10" dirty="0"/>
              <a:t>first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5463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87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411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6821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906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130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9355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626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2850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0074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4896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3439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5683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52091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24335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96579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0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73844" y="1231690"/>
            <a:ext cx="6018530" cy="4044315"/>
            <a:chOff x="1873844" y="1231690"/>
            <a:chExt cx="6018530" cy="4044315"/>
          </a:xfrm>
        </p:grpSpPr>
        <p:sp>
          <p:nvSpPr>
            <p:cNvPr id="27" name="object 27"/>
            <p:cNvSpPr/>
            <p:nvPr/>
          </p:nvSpPr>
          <p:spPr>
            <a:xfrm>
              <a:off x="1873844" y="1231690"/>
              <a:ext cx="6018530" cy="4044315"/>
            </a:xfrm>
            <a:custGeom>
              <a:avLst/>
              <a:gdLst/>
              <a:ahLst/>
              <a:cxnLst/>
              <a:rect l="l" t="t" r="r" b="b"/>
              <a:pathLst>
                <a:path w="6018530" h="4044315">
                  <a:moveTo>
                    <a:pt x="0" y="0"/>
                  </a:moveTo>
                  <a:lnTo>
                    <a:pt x="6018100" y="0"/>
                  </a:lnTo>
                  <a:lnTo>
                    <a:pt x="6018100" y="4043859"/>
                  </a:lnTo>
                  <a:lnTo>
                    <a:pt x="0" y="4043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93204" y="1834415"/>
              <a:ext cx="5236210" cy="0"/>
            </a:xfrm>
            <a:custGeom>
              <a:avLst/>
              <a:gdLst/>
              <a:ahLst/>
              <a:cxnLst/>
              <a:rect l="l" t="t" r="r" b="b"/>
              <a:pathLst>
                <a:path w="5236209">
                  <a:moveTo>
                    <a:pt x="0" y="0"/>
                  </a:moveTo>
                  <a:lnTo>
                    <a:pt x="52360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73844" y="1231690"/>
            <a:ext cx="6018530" cy="40443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505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-D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EADLINE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1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19075" marR="2101850">
              <a:lnSpc>
                <a:spcPct val="136000"/>
              </a:lnSpc>
              <a:spcBef>
                <a:spcPts val="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7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65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0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19075">
              <a:lnSpc>
                <a:spcPct val="100000"/>
              </a:lnSpc>
              <a:spcBef>
                <a:spcPts val="7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3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cap="small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cap="small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spc="4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05460" marR="2592705" indent="-12700">
              <a:lnSpc>
                <a:spcPct val="136000"/>
              </a:lnSpc>
              <a:tabLst>
                <a:tab pos="1393190" algn="l"/>
              </a:tabLst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Assign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interval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+t</a:t>
            </a:r>
            <a:r>
              <a:rPr sz="1800" i="1" spc="-30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].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;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  <a:p>
            <a:pPr marL="505460">
              <a:lnSpc>
                <a:spcPct val="100000"/>
              </a:lnSpc>
              <a:spcBef>
                <a:spcPts val="7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  <a:p>
            <a:pPr marL="219075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ETURN</a:t>
            </a:r>
            <a:r>
              <a:rPr sz="1450" spc="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intervals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]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]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0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].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3204" y="4934072"/>
            <a:ext cx="5236210" cy="0"/>
          </a:xfrm>
          <a:custGeom>
            <a:avLst/>
            <a:gdLst/>
            <a:ahLst/>
            <a:cxnLst/>
            <a:rect l="l" t="t" r="r" b="b"/>
            <a:pathLst>
              <a:path w="5236209">
                <a:moveTo>
                  <a:pt x="0" y="0"/>
                </a:moveTo>
                <a:lnTo>
                  <a:pt x="52360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05" dirty="0"/>
              <a:t> </a:t>
            </a:r>
            <a:r>
              <a:rPr spc="-10" dirty="0"/>
              <a:t>lateness:</a:t>
            </a:r>
            <a:r>
              <a:rPr spc="105" dirty="0"/>
              <a:t> </a:t>
            </a:r>
            <a:r>
              <a:rPr dirty="0"/>
              <a:t>no</a:t>
            </a:r>
            <a:r>
              <a:rPr spc="110" dirty="0"/>
              <a:t> </a:t>
            </a:r>
            <a:r>
              <a:rPr dirty="0"/>
              <a:t>idle</a:t>
            </a:r>
            <a:r>
              <a:rPr spc="105" dirty="0"/>
              <a:t> </a:t>
            </a:r>
            <a:r>
              <a:rPr spc="-20" dirty="0"/>
              <a:t>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7506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 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idle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800" spc="-10" dirty="0">
                <a:solidFill>
                  <a:srgbClr val="D81E00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480782"/>
            <a:ext cx="7629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dirty="0">
                <a:latin typeface="Lucida Sans Unicode"/>
                <a:cs typeface="Lucida Sans Unicode"/>
              </a:rPr>
              <a:t> schedule has 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503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1910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15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6397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8642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1349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359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5836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5854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0789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0773" y="2346734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33015" y="2346734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74893" y="2020411"/>
          <a:ext cx="6783701" cy="310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515"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785503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1910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415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6397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8642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1349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359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5836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854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30789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60773" y="3404751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33015" y="3404751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774893" y="3078428"/>
          <a:ext cx="6774178" cy="32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ysDot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ysDot"/>
                    </a:lnL>
                    <a:lnR w="19050">
                      <a:solidFill>
                        <a:srgbClr val="000000"/>
                      </a:solidFill>
                      <a:prstDash val="sysDot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ysDot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8549349" y="2301321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0" y="0"/>
                </a:moveTo>
                <a:lnTo>
                  <a:pt x="13" y="74391"/>
                </a:lnTo>
                <a:lnTo>
                  <a:pt x="74399" y="371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39811" y="3369035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12" y="74391"/>
                </a:lnTo>
                <a:lnTo>
                  <a:pt x="74397" y="371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5" dirty="0"/>
              <a:t> </a:t>
            </a:r>
            <a:r>
              <a:rPr spc="-10" dirty="0"/>
              <a:t>lateness:</a:t>
            </a:r>
            <a:r>
              <a:rPr spc="15" dirty="0"/>
              <a:t> </a:t>
            </a:r>
            <a:r>
              <a:rPr spc="-10" dirty="0"/>
              <a:t>inversions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40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that: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&lt;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118361"/>
            <a:ext cx="7802245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3.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18795">
              <a:lnSpc>
                <a:spcPct val="132000"/>
              </a:lnSpc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4.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time)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inversion,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inverted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consecutively.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71409" y="2465433"/>
          <a:ext cx="6750685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67718" y="2026914"/>
            <a:ext cx="156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848" y="1934508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97819" y="2218891"/>
            <a:ext cx="1649095" cy="252095"/>
            <a:chOff x="4997819" y="2218891"/>
            <a:chExt cx="1649095" cy="252095"/>
          </a:xfrm>
        </p:grpSpPr>
        <p:sp>
          <p:nvSpPr>
            <p:cNvPr id="10" name="object 10"/>
            <p:cNvSpPr/>
            <p:nvPr/>
          </p:nvSpPr>
          <p:spPr>
            <a:xfrm>
              <a:off x="5030724" y="2224851"/>
              <a:ext cx="1583690" cy="186055"/>
            </a:xfrm>
            <a:custGeom>
              <a:avLst/>
              <a:gdLst/>
              <a:ahLst/>
              <a:cxnLst/>
              <a:rect l="l" t="t" r="r" b="b"/>
              <a:pathLst>
                <a:path w="1583690" h="186055">
                  <a:moveTo>
                    <a:pt x="0" y="184310"/>
                  </a:moveTo>
                  <a:lnTo>
                    <a:pt x="0" y="178349"/>
                  </a:lnTo>
                  <a:lnTo>
                    <a:pt x="0" y="0"/>
                  </a:lnTo>
                  <a:lnTo>
                    <a:pt x="1583208" y="0"/>
                  </a:lnTo>
                  <a:lnTo>
                    <a:pt x="1583208" y="180045"/>
                  </a:lnTo>
                  <a:lnTo>
                    <a:pt x="1583208" y="186006"/>
                  </a:lnTo>
                </a:path>
              </a:pathLst>
            </a:custGeom>
            <a:ln w="11921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7818" y="2403208"/>
              <a:ext cx="1649095" cy="67945"/>
            </a:xfrm>
            <a:custGeom>
              <a:avLst/>
              <a:gdLst/>
              <a:ahLst/>
              <a:cxnLst/>
              <a:rect l="l" t="t" r="r" b="b"/>
              <a:pathLst>
                <a:path w="1649095" h="67944">
                  <a:moveTo>
                    <a:pt x="65798" y="0"/>
                  </a:moveTo>
                  <a:lnTo>
                    <a:pt x="0" y="0"/>
                  </a:lnTo>
                  <a:lnTo>
                    <a:pt x="32905" y="65811"/>
                  </a:lnTo>
                  <a:lnTo>
                    <a:pt x="65798" y="0"/>
                  </a:lnTo>
                  <a:close/>
                </a:path>
                <a:path w="1649095" h="67944">
                  <a:moveTo>
                    <a:pt x="1649018" y="1689"/>
                  </a:moveTo>
                  <a:lnTo>
                    <a:pt x="1583207" y="1689"/>
                  </a:lnTo>
                  <a:lnTo>
                    <a:pt x="1616113" y="67500"/>
                  </a:lnTo>
                  <a:lnTo>
                    <a:pt x="1649018" y="1689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82152" y="3088321"/>
            <a:ext cx="52412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as before, we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assume jobs are numbered so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that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200" spc="24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2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200" spc="232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25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spc="-480" dirty="0">
                <a:solidFill>
                  <a:srgbClr val="606060"/>
                </a:solidFill>
                <a:latin typeface="Lucida Sans Unicode"/>
                <a:cs typeface="Lucida Sans Unicode"/>
              </a:rPr>
              <a:t>…</a:t>
            </a:r>
            <a:r>
              <a:rPr sz="1200" spc="3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15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i="1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200" i="1" spc="419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5" dirty="0"/>
              <a:t> </a:t>
            </a:r>
            <a:r>
              <a:rPr spc="-10" dirty="0"/>
              <a:t>lateness:</a:t>
            </a:r>
            <a:r>
              <a:rPr spc="15" dirty="0"/>
              <a:t> </a:t>
            </a:r>
            <a:r>
              <a:rPr spc="-10" dirty="0"/>
              <a:t>inversions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40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that: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&lt;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67" y="4030617"/>
            <a:ext cx="774255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60960">
              <a:lnSpc>
                <a:spcPct val="132000"/>
              </a:lnSpc>
              <a:spcBef>
                <a:spcPts val="100"/>
              </a:spcBef>
              <a:tabLst>
                <a:tab pos="8858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Swapping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inverted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inversions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lateness.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  <a:spcBef>
                <a:spcPts val="690"/>
              </a:spcBef>
              <a:tabLst>
                <a:tab pos="4654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140" dirty="0">
                <a:latin typeface="Lucida Sans Unicode"/>
                <a:cs typeface="Lucida Sans Unicode"/>
              </a:rPr>
              <a:t>Letℓbe</a:t>
            </a:r>
            <a:r>
              <a:rPr sz="1800" dirty="0">
                <a:latin typeface="Lucida Sans Unicode"/>
                <a:cs typeface="Lucida Sans Unicode"/>
              </a:rPr>
              <a:t> the lateness before the swap,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let </a:t>
            </a:r>
            <a:r>
              <a:rPr sz="1800" spc="135" dirty="0">
                <a:latin typeface="Lucida Sans Unicode"/>
                <a:cs typeface="Lucida Sans Unicode"/>
              </a:rPr>
              <a:t>ℓ</a:t>
            </a:r>
            <a:r>
              <a:rPr sz="1800" b="1" spc="135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800" b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afterwards.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90" dirty="0">
                <a:latin typeface="Lucida Sans Unicode"/>
                <a:cs typeface="Lucida Sans Unicode"/>
              </a:rPr>
              <a:t>ℓ</a:t>
            </a:r>
            <a:r>
              <a:rPr sz="1800" b="1" spc="90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135" baseline="-18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= ℓ</a:t>
            </a:r>
            <a:r>
              <a:rPr sz="2100" i="1" spc="202" baseline="-18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all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90" dirty="0">
                <a:latin typeface="Lucida Sans Unicode"/>
                <a:cs typeface="Lucida Sans Unicode"/>
              </a:rPr>
              <a:t>ℓ</a:t>
            </a:r>
            <a:r>
              <a:rPr sz="1800" b="1" spc="90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135" baseline="-18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2100" i="1" spc="33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6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71409" y="2465433"/>
          <a:ext cx="6750685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671409" y="3159119"/>
          <a:ext cx="6752589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578753" y="2532608"/>
            <a:ext cx="9944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before</a:t>
            </a:r>
            <a:r>
              <a:rPr sz="1200" b="1" spc="3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80" dirty="0">
                <a:latin typeface="Trebuchet MS" panose="020B0703020202090204"/>
                <a:cs typeface="Trebuchet MS" panose="020B0703020202090204"/>
              </a:rPr>
              <a:t>swap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5392" y="3216759"/>
            <a:ext cx="8591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after</a:t>
            </a:r>
            <a:r>
              <a:rPr sz="1200" b="1" spc="2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80" dirty="0">
                <a:latin typeface="Trebuchet MS" panose="020B0703020202090204"/>
                <a:cs typeface="Trebuchet MS" panose="020B0703020202090204"/>
              </a:rPr>
              <a:t>swap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7294" y="3562436"/>
            <a:ext cx="2355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 </a:t>
            </a: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7718" y="2026914"/>
            <a:ext cx="156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6848" y="1934508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97819" y="2218891"/>
            <a:ext cx="1649095" cy="252095"/>
            <a:chOff x="4997819" y="2218891"/>
            <a:chExt cx="1649095" cy="252095"/>
          </a:xfrm>
        </p:grpSpPr>
        <p:sp>
          <p:nvSpPr>
            <p:cNvPr id="14" name="object 14"/>
            <p:cNvSpPr/>
            <p:nvPr/>
          </p:nvSpPr>
          <p:spPr>
            <a:xfrm>
              <a:off x="5030724" y="2224851"/>
              <a:ext cx="1583690" cy="186055"/>
            </a:xfrm>
            <a:custGeom>
              <a:avLst/>
              <a:gdLst/>
              <a:ahLst/>
              <a:cxnLst/>
              <a:rect l="l" t="t" r="r" b="b"/>
              <a:pathLst>
                <a:path w="1583690" h="186055">
                  <a:moveTo>
                    <a:pt x="0" y="184310"/>
                  </a:moveTo>
                  <a:lnTo>
                    <a:pt x="0" y="178349"/>
                  </a:lnTo>
                  <a:lnTo>
                    <a:pt x="0" y="0"/>
                  </a:lnTo>
                  <a:lnTo>
                    <a:pt x="1583208" y="0"/>
                  </a:lnTo>
                  <a:lnTo>
                    <a:pt x="1583208" y="180045"/>
                  </a:lnTo>
                  <a:lnTo>
                    <a:pt x="1583208" y="186006"/>
                  </a:lnTo>
                </a:path>
              </a:pathLst>
            </a:custGeom>
            <a:ln w="11921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7818" y="2403208"/>
              <a:ext cx="1649095" cy="67945"/>
            </a:xfrm>
            <a:custGeom>
              <a:avLst/>
              <a:gdLst/>
              <a:ahLst/>
              <a:cxnLst/>
              <a:rect l="l" t="t" r="r" b="b"/>
              <a:pathLst>
                <a:path w="1649095" h="67944">
                  <a:moveTo>
                    <a:pt x="65798" y="0"/>
                  </a:moveTo>
                  <a:lnTo>
                    <a:pt x="0" y="0"/>
                  </a:lnTo>
                  <a:lnTo>
                    <a:pt x="32905" y="65811"/>
                  </a:lnTo>
                  <a:lnTo>
                    <a:pt x="65798" y="0"/>
                  </a:lnTo>
                  <a:close/>
                </a:path>
                <a:path w="1649095" h="67944">
                  <a:moveTo>
                    <a:pt x="1649018" y="1689"/>
                  </a:moveTo>
                  <a:lnTo>
                    <a:pt x="1583207" y="1689"/>
                  </a:lnTo>
                  <a:lnTo>
                    <a:pt x="1616113" y="67500"/>
                  </a:lnTo>
                  <a:lnTo>
                    <a:pt x="1649018" y="1689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2640" y="5793105"/>
            <a:ext cx="479234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2463165" algn="l"/>
                <a:tab pos="276415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late,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b="1" spc="65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b="1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25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4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5430674" y="5949542"/>
            <a:ext cx="1137285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Lucida Sans Unicode"/>
                <a:cs typeface="Lucida Sans Unicode"/>
              </a:rPr>
              <a:t>(definition)</a:t>
            </a:r>
            <a:endParaRPr sz="165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4690" y="6318885"/>
          <a:ext cx="5877560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R="44450" algn="ctr">
                        <a:lnSpc>
                          <a:spcPts val="1905"/>
                        </a:lnSpc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=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905"/>
                        </a:lnSpc>
                      </a:pPr>
                      <a:r>
                        <a:rPr sz="180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800" i="1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800" i="1" spc="217" baseline="-7000" dirty="0">
                          <a:latin typeface="Times New Roman" panose="02020503050405090304"/>
                          <a:cs typeface="Times New Roman" panose="02020503050405090304"/>
                        </a:rPr>
                        <a:t>  </a:t>
                      </a: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–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905"/>
                        </a:lnSpc>
                      </a:pPr>
                      <a:r>
                        <a:rPr sz="1800" i="1" spc="-25" dirty="0">
                          <a:latin typeface="Times New Roman" panose="02020503050405090304"/>
                          <a:cs typeface="Times New Roman" panose="02020503050405090304"/>
                        </a:rPr>
                        <a:t>d</a:t>
                      </a:r>
                      <a:r>
                        <a:rPr sz="1800" i="1" spc="-37" baseline="-7000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endParaRPr sz="1800" baseline="-70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875"/>
                        </a:lnSpc>
                      </a:pP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1650" spc="-1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r>
                        <a:rPr sz="1650" i="1" spc="12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now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finishes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at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time</a:t>
                      </a:r>
                      <a:r>
                        <a:rPr sz="165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650" i="1" baseline="-8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650" i="1" spc="120" baseline="-800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Lucida Sans Unicode"/>
                          <a:cs typeface="Lucida Sans Unicode"/>
                        </a:rPr>
                        <a:t>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800" i="1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800" i="1" spc="217" baseline="-7000" dirty="0">
                          <a:latin typeface="Times New Roman" panose="02020503050405090304"/>
                          <a:cs typeface="Times New Roman" panose="02020503050405090304"/>
                        </a:rPr>
                        <a:t>  </a:t>
                      </a: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–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i="1" spc="-25" dirty="0">
                          <a:latin typeface="Times New Roman" panose="02020503050405090304"/>
                          <a:cs typeface="Times New Roman" panose="02020503050405090304"/>
                        </a:rPr>
                        <a:t>d</a:t>
                      </a:r>
                      <a:r>
                        <a:rPr sz="1800" i="1" spc="-37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endParaRPr sz="1800" baseline="-70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dirty="0">
                          <a:latin typeface="Lucida Sans Unicode"/>
                          <a:cs typeface="Lucida Sans Unicode"/>
                        </a:rPr>
                        <a:t>(since</a:t>
                      </a:r>
                      <a:r>
                        <a:rPr sz="16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650" spc="-1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r>
                        <a:rPr sz="1650" i="1" spc="34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inverted)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R="47625" algn="ctr">
                        <a:lnSpc>
                          <a:spcPts val="215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2150"/>
                        </a:lnSpc>
                        <a:spcBef>
                          <a:spcPts val="100"/>
                        </a:spcBef>
                      </a:pPr>
                      <a:r>
                        <a:rPr sz="1800" spc="135" dirty="0">
                          <a:latin typeface="Lucida Sans Unicode"/>
                          <a:cs typeface="Lucida Sans Unicode"/>
                        </a:rPr>
                        <a:t>ℓ</a:t>
                      </a:r>
                      <a:r>
                        <a:rPr sz="2100" i="1" spc="202" baseline="-18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2100" i="1" spc="7" baseline="-1800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(definition)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6377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65" dirty="0"/>
              <a:t> </a:t>
            </a:r>
            <a:r>
              <a:rPr spc="-10" dirty="0"/>
              <a:t>lateness:</a:t>
            </a:r>
            <a:r>
              <a:rPr spc="65" dirty="0"/>
              <a:t> </a:t>
            </a:r>
            <a:r>
              <a:rPr dirty="0"/>
              <a:t>analysis</a:t>
            </a:r>
            <a:r>
              <a:rPr spc="65" dirty="0"/>
              <a:t> </a:t>
            </a:r>
            <a:r>
              <a:rPr spc="60" dirty="0"/>
              <a:t>of</a:t>
            </a:r>
            <a:r>
              <a:rPr spc="70" dirty="0"/>
              <a:t> </a:t>
            </a:r>
            <a:r>
              <a:rPr spc="-25" dirty="0"/>
              <a:t>earliest-</a:t>
            </a:r>
            <a:r>
              <a:rPr dirty="0"/>
              <a:t>deadline-first</a:t>
            </a:r>
            <a:r>
              <a:rPr spc="6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19867" y="1131247"/>
            <a:ext cx="7486015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916305">
              <a:lnSpc>
                <a:spcPct val="132000"/>
              </a:lnSpc>
              <a:spcBef>
                <a:spcPts val="100"/>
              </a:spcBef>
              <a:tabLst>
                <a:tab pos="465455" algn="l"/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  <a:p>
            <a:pPr marL="38100" marR="30480">
              <a:lnSpc>
                <a:spcPct val="132000"/>
              </a:lnSpc>
            </a:pPr>
            <a:r>
              <a:rPr sz="1800" dirty="0">
                <a:latin typeface="Lucida Sans Unicode"/>
                <a:cs typeface="Lucida Sans Unicode"/>
              </a:rPr>
              <a:t>Define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be an optimal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 that has the fewest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inversions,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78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assume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</a:t>
            </a:r>
            <a:r>
              <a:rPr sz="1800" spc="-10" dirty="0">
                <a:latin typeface="Lucida Sans Unicode"/>
                <a:cs typeface="Lucida Sans Unicode"/>
              </a:rPr>
              <a:t> time.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inversions,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3256280"/>
            <a:ext cx="768223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inversion,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518314"/>
            <a:ext cx="4584065" cy="9029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2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Swapping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390525">
              <a:lnSpc>
                <a:spcPct val="100000"/>
              </a:lnSpc>
              <a:spcBef>
                <a:spcPts val="505"/>
              </a:spcBef>
              <a:tabLst>
                <a:tab pos="62928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lateness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41" y="4483186"/>
            <a:ext cx="5470525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>
              <a:lnSpc>
                <a:spcPts val="1970"/>
              </a:lnSpc>
              <a:spcBef>
                <a:spcPts val="100"/>
              </a:spcBef>
              <a:tabLst>
                <a:tab pos="64198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strictly decreases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spc="-10" dirty="0">
                <a:latin typeface="Lucida Sans Unicode"/>
                <a:cs typeface="Lucida Sans Unicode"/>
              </a:rPr>
              <a:t>inversions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230"/>
              </a:lnSpc>
              <a:tabLst>
                <a:tab pos="4076065" algn="l"/>
              </a:tabLst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This contradicts definition of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Greedy</a:t>
            </a:r>
            <a:r>
              <a:rPr spc="65" dirty="0"/>
              <a:t> </a:t>
            </a:r>
            <a:r>
              <a:rPr dirty="0"/>
              <a:t>analysis</a:t>
            </a:r>
            <a:r>
              <a:rPr spc="70" dirty="0"/>
              <a:t> </a:t>
            </a:r>
            <a:r>
              <a:rPr spc="-10" dirty="0"/>
              <a:t>strategies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5490" y="1130935"/>
            <a:ext cx="9084310" cy="314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2285">
              <a:lnSpc>
                <a:spcPct val="132000"/>
              </a:lnSpc>
              <a:spcBef>
                <a:spcPts val="100"/>
              </a:spcBef>
              <a:tabLst>
                <a:tab pos="35477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18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stays</a:t>
            </a:r>
            <a:r>
              <a:rPr sz="18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ahead.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Show that after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step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greedy </a:t>
            </a:r>
            <a:r>
              <a:rPr sz="1800" dirty="0">
                <a:latin typeface="Lucida Sans Unicode"/>
                <a:cs typeface="Lucida Sans Unicode"/>
              </a:rPr>
              <a:t>algorithm,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 good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algorithm's.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32000"/>
              </a:lnSpc>
              <a:tabLst>
                <a:tab pos="130619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Structural.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Discover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simple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"structural"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bound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asserting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every </a:t>
            </a:r>
            <a:r>
              <a:rPr sz="1800" dirty="0">
                <a:latin typeface="Lucida Sans Unicode"/>
                <a:cs typeface="Lucida Sans Unicode"/>
              </a:rPr>
              <a:t>possible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certain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value.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show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your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 </a:t>
            </a:r>
            <a:r>
              <a:rPr sz="1800" dirty="0">
                <a:latin typeface="Lucida Sans Unicode"/>
                <a:cs typeface="Lucida Sans Unicode"/>
              </a:rPr>
              <a:t>always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achieves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8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bound.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5880">
              <a:lnSpc>
                <a:spcPct val="132000"/>
              </a:lnSpc>
              <a:tabLst>
                <a:tab pos="243332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Exchange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argument.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Gradually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found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by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hurting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quality.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205625"/>
            <a:ext cx="8464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46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Other</a:t>
            </a:r>
            <a:r>
              <a:rPr sz="18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5" dirty="0">
                <a:latin typeface="Lucida Sans Unicode"/>
                <a:cs typeface="Lucida Sans Unicode"/>
              </a:rPr>
              <a:t>Gale-</a:t>
            </a:r>
            <a:r>
              <a:rPr sz="1800" spc="-40" dirty="0">
                <a:latin typeface="Lucida Sans Unicode"/>
                <a:cs typeface="Lucida Sans Unicode"/>
              </a:rPr>
              <a:t>Shapley, </a:t>
            </a:r>
            <a:r>
              <a:rPr sz="1800" dirty="0">
                <a:latin typeface="Lucida Sans Unicode"/>
                <a:cs typeface="Lucida Sans Unicode"/>
              </a:rPr>
              <a:t>Kruskal,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Prim,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Dijkstra,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Huffman,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…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4.3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6314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000000"/>
                </a:solidFill>
              </a:rPr>
              <a:t>optimal</a:t>
            </a:r>
            <a:r>
              <a:rPr sz="2250" spc="-140" dirty="0">
                <a:solidFill>
                  <a:srgbClr val="000000"/>
                </a:solidFill>
              </a:rPr>
              <a:t> </a:t>
            </a:r>
            <a:r>
              <a:rPr sz="2250" spc="-25" dirty="0">
                <a:solidFill>
                  <a:srgbClr val="000000"/>
                </a:solidFill>
              </a:rPr>
              <a:t>caching</a:t>
            </a:r>
            <a:endParaRPr sz="22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90" y="1219200"/>
            <a:ext cx="7004685" cy="10591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Caching.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capacity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store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items.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, …,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340" y="2169160"/>
            <a:ext cx="74631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65925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 </a:t>
            </a:r>
            <a:r>
              <a:rPr sz="1800" spc="-20" dirty="0">
                <a:latin typeface="Lucida Sans Unicode"/>
                <a:cs typeface="Lucida Sans Unicode"/>
              </a:rPr>
              <a:t>hit:</a:t>
            </a:r>
            <a:r>
              <a:rPr sz="1800" dirty="0">
                <a:latin typeface="Lucida Sans Unicode"/>
                <a:cs typeface="Lucida Sans Unicode"/>
              </a:rPr>
              <a:t>	item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2434590"/>
            <a:ext cx="7959090" cy="8540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879600" algn="l"/>
                <a:tab pos="675005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 </a:t>
            </a:r>
            <a:r>
              <a:rPr sz="1800" spc="-10" dirty="0">
                <a:latin typeface="Lucida Sans Unicode"/>
                <a:cs typeface="Lucida Sans Unicode"/>
              </a:rPr>
              <a:t>miss:</a:t>
            </a:r>
            <a:r>
              <a:rPr lang="en-US" altLang=""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requested:</a:t>
            </a:r>
            <a:r>
              <a:rPr sz="1800" dirty="0">
                <a:latin typeface="Lucida Sans Unicode"/>
                <a:cs typeface="Lucida Sans Unicode"/>
              </a:rPr>
              <a:t>	must </a:t>
            </a:r>
            <a:r>
              <a:rPr sz="1800" spc="-10" dirty="0">
                <a:latin typeface="Lucida Sans Unicode"/>
                <a:cs typeface="Lucida Sans Unicode"/>
              </a:rPr>
              <a:t>bring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into cache,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some existing item, 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full.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755940"/>
            <a:ext cx="6770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Eviction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minimizes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267" y="4755460"/>
            <a:ext cx="622744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493395" algn="l"/>
                <a:tab pos="3115945" algn="l"/>
                <a:tab pos="436943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7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2,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initial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ab,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requests:</a:t>
            </a:r>
            <a:r>
              <a:rPr sz="1800" dirty="0">
                <a:latin typeface="Lucida Sans Unicode"/>
                <a:cs typeface="Lucida Sans Unicode"/>
              </a:rPr>
              <a:t>	a,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a.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Optimal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eviction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schedule.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2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34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</a:t>
            </a:r>
            <a:r>
              <a:rPr lang="en-GB" spc="-10" dirty="0"/>
              <a:t> (Here)</a:t>
            </a:r>
            <a:endParaRPr spc="-10" dirty="0"/>
          </a:p>
        </p:txBody>
      </p:sp>
      <p:sp>
        <p:nvSpPr>
          <p:cNvPr id="10" name="object 10"/>
          <p:cNvSpPr/>
          <p:nvPr/>
        </p:nvSpPr>
        <p:spPr>
          <a:xfrm>
            <a:off x="7843462" y="4615560"/>
            <a:ext cx="0" cy="2329815"/>
          </a:xfrm>
          <a:custGeom>
            <a:avLst/>
            <a:gdLst/>
            <a:ahLst/>
            <a:cxnLst/>
            <a:rect l="l" t="t" r="r" b="b"/>
            <a:pathLst>
              <a:path h="2329815">
                <a:moveTo>
                  <a:pt x="0" y="0"/>
                </a:moveTo>
                <a:lnTo>
                  <a:pt x="0" y="2329245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23816" y="4615560"/>
          <a:ext cx="1258569" cy="232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216395" y="7189404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 panose="020B0703020202090204"/>
                <a:cs typeface="Trebuchet MS" panose="020B0703020202090204"/>
              </a:rPr>
              <a:t>requests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4761" y="7189404"/>
            <a:ext cx="46735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84765" y="5363088"/>
            <a:ext cx="102870" cy="84455"/>
          </a:xfrm>
          <a:custGeom>
            <a:avLst/>
            <a:gdLst/>
            <a:ahLst/>
            <a:cxnLst/>
            <a:rect l="l" t="t" r="r" b="b"/>
            <a:pathLst>
              <a:path w="102870" h="84454">
                <a:moveTo>
                  <a:pt x="58309" y="0"/>
                </a:moveTo>
                <a:lnTo>
                  <a:pt x="0" y="84134"/>
                </a:lnTo>
                <a:lnTo>
                  <a:pt x="102294" y="80302"/>
                </a:lnTo>
                <a:lnTo>
                  <a:pt x="60225" y="51146"/>
                </a:lnTo>
                <a:lnTo>
                  <a:pt x="5830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2205" y="4823855"/>
            <a:ext cx="1096645" cy="1515110"/>
          </a:xfrm>
          <a:custGeom>
            <a:avLst/>
            <a:gdLst/>
            <a:ahLst/>
            <a:cxnLst/>
            <a:rect l="l" t="t" r="r" b="b"/>
            <a:pathLst>
              <a:path w="1096645" h="1515110">
                <a:moveTo>
                  <a:pt x="14421" y="594962"/>
                </a:moveTo>
                <a:lnTo>
                  <a:pt x="22786" y="590380"/>
                </a:lnTo>
                <a:lnTo>
                  <a:pt x="1096431" y="2297"/>
                </a:lnTo>
              </a:path>
              <a:path w="1096645" h="1515110">
                <a:moveTo>
                  <a:pt x="0" y="1514799"/>
                </a:moveTo>
                <a:lnTo>
                  <a:pt x="5580" y="1507065"/>
                </a:lnTo>
                <a:lnTo>
                  <a:pt x="1093018" y="0"/>
                </a:lnTo>
              </a:path>
            </a:pathLst>
          </a:custGeom>
          <a:ln w="19074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87603" y="6285570"/>
            <a:ext cx="90805" cy="101600"/>
          </a:xfrm>
          <a:custGeom>
            <a:avLst/>
            <a:gdLst/>
            <a:ahLst/>
            <a:cxnLst/>
            <a:rect l="l" t="t" r="r" b="b"/>
            <a:pathLst>
              <a:path w="90804" h="101600">
                <a:moveTo>
                  <a:pt x="16450" y="0"/>
                </a:moveTo>
                <a:lnTo>
                  <a:pt x="0" y="101036"/>
                </a:lnTo>
                <a:lnTo>
                  <a:pt x="90698" y="53574"/>
                </a:lnTo>
                <a:lnTo>
                  <a:pt x="40181" y="45350"/>
                </a:lnTo>
                <a:lnTo>
                  <a:pt x="1645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52801" y="4329455"/>
            <a:ext cx="83820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6835" marR="5080" indent="-6477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(eviction)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3022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6100" algn="l"/>
              </a:tabLst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659765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32460" algn="l"/>
                <a:tab pos="654685" algn="l"/>
                <a:tab pos="14649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LIFO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FIFO.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 element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brought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most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(east)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recently. 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LRU.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recent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earliest. 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LFU.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frequently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5961" y="5329610"/>
            <a:ext cx="160655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38354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(which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eject?)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01513" y="5405046"/>
            <a:ext cx="404495" cy="92075"/>
            <a:chOff x="3201513" y="5405046"/>
            <a:chExt cx="404495" cy="92075"/>
          </a:xfrm>
        </p:grpSpPr>
        <p:sp>
          <p:nvSpPr>
            <p:cNvPr id="7" name="object 7"/>
            <p:cNvSpPr/>
            <p:nvPr/>
          </p:nvSpPr>
          <p:spPr>
            <a:xfrm>
              <a:off x="3201513" y="5450824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344766" y="1"/>
                  </a:moveTo>
                  <a:lnTo>
                    <a:pt x="335229" y="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13852" y="540504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22890" y="45779"/>
                  </a:ln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32834" y="2946526"/>
            <a:ext cx="418465" cy="3993515"/>
          </a:xfrm>
          <a:custGeom>
            <a:avLst/>
            <a:gdLst/>
            <a:ahLst/>
            <a:cxnLst/>
            <a:rect l="l" t="t" r="r" b="b"/>
            <a:pathLst>
              <a:path w="418464" h="3993515">
                <a:moveTo>
                  <a:pt x="418452" y="3661435"/>
                </a:moveTo>
                <a:lnTo>
                  <a:pt x="0" y="3661435"/>
                </a:lnTo>
                <a:lnTo>
                  <a:pt x="0" y="3992981"/>
                </a:lnTo>
                <a:lnTo>
                  <a:pt x="418452" y="3992981"/>
                </a:lnTo>
                <a:lnTo>
                  <a:pt x="418452" y="3661435"/>
                </a:lnTo>
                <a:close/>
              </a:path>
              <a:path w="418464" h="3993515">
                <a:moveTo>
                  <a:pt x="418452" y="3328682"/>
                </a:moveTo>
                <a:lnTo>
                  <a:pt x="0" y="3328682"/>
                </a:lnTo>
                <a:lnTo>
                  <a:pt x="0" y="3659047"/>
                </a:lnTo>
                <a:lnTo>
                  <a:pt x="418452" y="3659047"/>
                </a:lnTo>
                <a:lnTo>
                  <a:pt x="418452" y="3328682"/>
                </a:lnTo>
                <a:close/>
              </a:path>
              <a:path w="418464" h="3993515">
                <a:moveTo>
                  <a:pt x="418452" y="2995930"/>
                </a:moveTo>
                <a:lnTo>
                  <a:pt x="0" y="2995930"/>
                </a:lnTo>
                <a:lnTo>
                  <a:pt x="0" y="3326295"/>
                </a:lnTo>
                <a:lnTo>
                  <a:pt x="418452" y="3326295"/>
                </a:lnTo>
                <a:lnTo>
                  <a:pt x="418452" y="2995930"/>
                </a:lnTo>
                <a:close/>
              </a:path>
              <a:path w="418464" h="3993515">
                <a:moveTo>
                  <a:pt x="418452" y="2663177"/>
                </a:moveTo>
                <a:lnTo>
                  <a:pt x="0" y="2663177"/>
                </a:lnTo>
                <a:lnTo>
                  <a:pt x="0" y="2993542"/>
                </a:lnTo>
                <a:lnTo>
                  <a:pt x="418452" y="2993542"/>
                </a:lnTo>
                <a:lnTo>
                  <a:pt x="418452" y="2663177"/>
                </a:lnTo>
                <a:close/>
              </a:path>
              <a:path w="418464" h="399351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399351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399351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399351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399351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399351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399351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399351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732842" y="2946516"/>
          <a:ext cx="2518406" cy="399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10" dirty="0">
                          <a:latin typeface="Lucida Sans Unicode"/>
                          <a:cs typeface="Lucida Sans Unicode"/>
                        </a:rPr>
                        <a:t>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2428619" y="5005339"/>
            <a:ext cx="10896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current</a:t>
            </a:r>
            <a:r>
              <a:rPr sz="1200" b="1" spc="254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5834" y="7017731"/>
            <a:ext cx="11449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future</a:t>
            </a:r>
            <a:r>
              <a:rPr sz="1200" b="1" spc="2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5846" y="2630525"/>
            <a:ext cx="1344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 panose="020B0703020202090204"/>
                <a:cs typeface="Trebuchet MS" panose="020B0703020202090204"/>
              </a:rPr>
              <a:t>previous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1385" y="4995801"/>
            <a:ext cx="978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LIFO:</a:t>
            </a:r>
            <a:r>
              <a:rPr sz="1200" b="1" spc="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29559" y="3336294"/>
            <a:ext cx="97790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FIFO: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10" dirty="0">
                <a:latin typeface="Trebuchet MS" panose="020B0703020202090204"/>
                <a:cs typeface="Trebuchet MS" panose="020B0703020202090204"/>
              </a:rPr>
              <a:t>a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LRU: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d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Cashier's</a:t>
            </a:r>
            <a:r>
              <a:rPr spc="-10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6655310"/>
            <a:ext cx="37960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Is cashier's algorithm </a:t>
            </a:r>
            <a:r>
              <a:rPr sz="1800" spc="-10" dirty="0">
                <a:latin typeface="Lucida Sans Unicode"/>
                <a:cs typeface="Lucida Sans Unicode"/>
              </a:rPr>
              <a:t>optimal?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6904" y="2061444"/>
            <a:ext cx="6018530" cy="4445000"/>
            <a:chOff x="2016904" y="2061444"/>
            <a:chExt cx="6018530" cy="4445000"/>
          </a:xfrm>
        </p:grpSpPr>
        <p:sp>
          <p:nvSpPr>
            <p:cNvPr id="6" name="object 6"/>
            <p:cNvSpPr/>
            <p:nvPr/>
          </p:nvSpPr>
          <p:spPr>
            <a:xfrm>
              <a:off x="2016904" y="2061444"/>
              <a:ext cx="6018530" cy="4445000"/>
            </a:xfrm>
            <a:custGeom>
              <a:avLst/>
              <a:gdLst/>
              <a:ahLst/>
              <a:cxnLst/>
              <a:rect l="l" t="t" r="r" b="b"/>
              <a:pathLst>
                <a:path w="6018530" h="4445000">
                  <a:moveTo>
                    <a:pt x="0" y="0"/>
                  </a:moveTo>
                  <a:lnTo>
                    <a:pt x="6018100" y="0"/>
                  </a:lnTo>
                  <a:lnTo>
                    <a:pt x="6018100" y="4444429"/>
                  </a:lnTo>
                  <a:lnTo>
                    <a:pt x="0" y="444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6265" y="2664170"/>
              <a:ext cx="4964430" cy="0"/>
            </a:xfrm>
            <a:custGeom>
              <a:avLst/>
              <a:gdLst/>
              <a:ahLst/>
              <a:cxnLst/>
              <a:rect l="l" t="t" r="r" b="b"/>
              <a:pathLst>
                <a:path w="4964430">
                  <a:moveTo>
                    <a:pt x="0" y="0"/>
                  </a:moveTo>
                  <a:lnTo>
                    <a:pt x="4964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2567" y="1131247"/>
            <a:ext cx="8176895" cy="1904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iteration,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past </a:t>
            </a:r>
            <a:r>
              <a:rPr sz="1800" dirty="0">
                <a:latin typeface="Lucida Sans Unicode"/>
                <a:cs typeface="Lucida Sans Unicode"/>
              </a:rPr>
              <a:t>the amount to be </a:t>
            </a:r>
            <a:r>
              <a:rPr sz="1800" spc="-10" dirty="0">
                <a:latin typeface="Lucida Sans Unicode"/>
                <a:cs typeface="Lucida Sans Unicode"/>
              </a:rPr>
              <a:t>paid.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503680">
              <a:lnSpc>
                <a:spcPct val="100000"/>
              </a:lnSpc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ASHIERS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LGORITHM</a:t>
            </a:r>
            <a:r>
              <a:rPr sz="1450" spc="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50">
              <a:latin typeface="Times New Roman" panose="02020503050405090304"/>
              <a:cs typeface="Times New Roman" panose="02020503050405090304"/>
            </a:endParaRPr>
          </a:p>
          <a:p>
            <a:pPr marL="1503680">
              <a:lnSpc>
                <a:spcPct val="100000"/>
              </a:lnSpc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SORT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coin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denominations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19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0865" y="3000577"/>
            <a:ext cx="4897120" cy="303974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4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S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</a:t>
            </a:r>
            <a:endParaRPr sz="1650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845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WHILE</a:t>
            </a:r>
            <a:r>
              <a:rPr sz="1450" spc="33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&gt;</a:t>
            </a:r>
            <a:r>
              <a:rPr sz="1800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0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7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largest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coin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denomination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-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2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x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770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IF</a:t>
            </a:r>
            <a:r>
              <a:rPr sz="1450" spc="3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no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"no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solution"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1115"/>
              </a:spcBef>
            </a:pP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ELSE</a:t>
            </a:r>
            <a:endParaRPr sz="1450">
              <a:latin typeface="Times New Roman" panose="02020503050405090304"/>
              <a:cs typeface="Times New Roman" panose="02020503050405090304"/>
            </a:endParaRPr>
          </a:p>
          <a:p>
            <a:pPr marL="540385" marR="3026410" indent="57150">
              <a:lnSpc>
                <a:spcPct val="136000"/>
              </a:lnSpc>
              <a:spcBef>
                <a:spcPts val="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4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750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 </a:t>
            </a:r>
            <a:r>
              <a:rPr sz="1650" dirty="0">
                <a:latin typeface="Symbol"/>
                <a:cs typeface="Symbol"/>
              </a:rPr>
              <a:t></a:t>
            </a:r>
            <a:r>
              <a:rPr sz="1650" dirty="0">
                <a:latin typeface="Times New Roman" panose="02020503050405090304"/>
                <a:cs typeface="Times New Roman" panose="02020503050405090304"/>
              </a:rPr>
              <a:t> {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}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920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450" spc="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S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36265" y="3265064"/>
            <a:ext cx="4964430" cy="2900045"/>
            <a:chOff x="2236265" y="3265064"/>
            <a:chExt cx="4964430" cy="2900045"/>
          </a:xfrm>
        </p:grpSpPr>
        <p:sp>
          <p:nvSpPr>
            <p:cNvPr id="11" name="object 11"/>
            <p:cNvSpPr/>
            <p:nvPr/>
          </p:nvSpPr>
          <p:spPr>
            <a:xfrm>
              <a:off x="2236265" y="6164397"/>
              <a:ext cx="4964430" cy="0"/>
            </a:xfrm>
            <a:custGeom>
              <a:avLst/>
              <a:gdLst/>
              <a:ahLst/>
              <a:cxnLst/>
              <a:rect l="l" t="t" r="r" b="b"/>
              <a:pathLst>
                <a:path w="4964430">
                  <a:moveTo>
                    <a:pt x="0" y="0"/>
                  </a:moveTo>
                  <a:lnTo>
                    <a:pt x="4964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7175" y="3310844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5">
                  <a:moveTo>
                    <a:pt x="0" y="0"/>
                  </a:moveTo>
                  <a:lnTo>
                    <a:pt x="9537" y="0"/>
                  </a:lnTo>
                  <a:lnTo>
                    <a:pt x="45520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8041" y="326506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70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70385" y="3193233"/>
            <a:ext cx="15259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set of coins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selected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8733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6100" algn="l"/>
              </a:tabLst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caching:</a:t>
            </a:r>
            <a:r>
              <a:rPr dirty="0"/>
              <a:t>	</a:t>
            </a:r>
            <a:r>
              <a:rPr spc="-25" dirty="0"/>
              <a:t>farthest-</a:t>
            </a:r>
            <a:r>
              <a:rPr spc="-75" dirty="0"/>
              <a:t>in-</a:t>
            </a:r>
            <a:r>
              <a:rPr dirty="0"/>
              <a:t>future</a:t>
            </a:r>
            <a:r>
              <a:rPr spc="380" dirty="0"/>
              <a:t> </a:t>
            </a:r>
            <a:r>
              <a:rPr dirty="0"/>
              <a:t>(clairvoyant</a:t>
            </a:r>
            <a:r>
              <a:rPr spc="380" dirty="0"/>
              <a:t> </a:t>
            </a:r>
            <a:r>
              <a:rPr spc="35" dirty="0"/>
              <a:t>algorithm)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63143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156460" algn="l"/>
              </a:tabLst>
            </a:pPr>
            <a:r>
              <a:rPr sz="18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Farthest-in-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future.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 the cache that is not requested </a:t>
            </a:r>
            <a:r>
              <a:rPr sz="1800" spc="-10" dirty="0">
                <a:latin typeface="Lucida Sans Unicode"/>
                <a:cs typeface="Lucida Sans Unicode"/>
              </a:rPr>
              <a:t>until </a:t>
            </a:r>
            <a:r>
              <a:rPr sz="1800" dirty="0">
                <a:latin typeface="Lucida Sans Unicode"/>
                <a:cs typeface="Lucida Sans Unicode"/>
              </a:rPr>
              <a:t>farthest in the </a:t>
            </a:r>
            <a:r>
              <a:rPr sz="1800" spc="-10" dirty="0">
                <a:latin typeface="Lucida Sans Unicode"/>
                <a:cs typeface="Lucida Sans Unicode"/>
              </a:rPr>
              <a:t>future.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6567566"/>
            <a:ext cx="639381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440055" algn="l"/>
                <a:tab pos="1214755" algn="l"/>
                <a:tab pos="28854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[Bélády</a:t>
            </a:r>
            <a:r>
              <a:rPr sz="1800" spc="6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1966]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 is optimal eviction </a:t>
            </a:r>
            <a:r>
              <a:rPr sz="1800" spc="-10" dirty="0">
                <a:latin typeface="Lucida Sans Unicode"/>
                <a:cs typeface="Lucida Sans Unicode"/>
              </a:rPr>
              <a:t>schedule.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theorem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intuitive;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subtle.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1976" y="2591512"/>
            <a:ext cx="404495" cy="92075"/>
            <a:chOff x="3191976" y="2591512"/>
            <a:chExt cx="404495" cy="92075"/>
          </a:xfrm>
        </p:grpSpPr>
        <p:sp>
          <p:nvSpPr>
            <p:cNvPr id="7" name="object 7"/>
            <p:cNvSpPr/>
            <p:nvPr/>
          </p:nvSpPr>
          <p:spPr>
            <a:xfrm>
              <a:off x="3191976" y="2637289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344766" y="1"/>
                  </a:moveTo>
                  <a:lnTo>
                    <a:pt x="335229" y="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4314" y="259151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22890" y="45779"/>
                  </a:lnTo>
                  <a:lnTo>
                    <a:pt x="0" y="91558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32834" y="2126309"/>
            <a:ext cx="418465" cy="3660775"/>
          </a:xfrm>
          <a:custGeom>
            <a:avLst/>
            <a:gdLst/>
            <a:ahLst/>
            <a:cxnLst/>
            <a:rect l="l" t="t" r="r" b="b"/>
            <a:pathLst>
              <a:path w="418464" h="3660775">
                <a:moveTo>
                  <a:pt x="418452" y="3328682"/>
                </a:moveTo>
                <a:lnTo>
                  <a:pt x="0" y="3328682"/>
                </a:lnTo>
                <a:lnTo>
                  <a:pt x="0" y="3660241"/>
                </a:lnTo>
                <a:lnTo>
                  <a:pt x="418452" y="3660241"/>
                </a:lnTo>
                <a:lnTo>
                  <a:pt x="418452" y="3328682"/>
                </a:lnTo>
                <a:close/>
              </a:path>
              <a:path w="418464" h="3660775">
                <a:moveTo>
                  <a:pt x="418452" y="2995930"/>
                </a:moveTo>
                <a:lnTo>
                  <a:pt x="0" y="2995930"/>
                </a:lnTo>
                <a:lnTo>
                  <a:pt x="0" y="3326295"/>
                </a:lnTo>
                <a:lnTo>
                  <a:pt x="418452" y="3326295"/>
                </a:lnTo>
                <a:lnTo>
                  <a:pt x="418452" y="2995930"/>
                </a:lnTo>
                <a:close/>
              </a:path>
              <a:path w="418464" h="3660775">
                <a:moveTo>
                  <a:pt x="418452" y="2663177"/>
                </a:moveTo>
                <a:lnTo>
                  <a:pt x="0" y="2663177"/>
                </a:lnTo>
                <a:lnTo>
                  <a:pt x="0" y="2993542"/>
                </a:lnTo>
                <a:lnTo>
                  <a:pt x="418452" y="2993542"/>
                </a:lnTo>
                <a:lnTo>
                  <a:pt x="418452" y="2663177"/>
                </a:lnTo>
                <a:close/>
              </a:path>
              <a:path w="418464" h="366077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366077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366077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366077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366077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366077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366077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366077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732842" y="2126300"/>
          <a:ext cx="2518406" cy="3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666423" y="2182267"/>
            <a:ext cx="192786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current</a:t>
            </a:r>
            <a:r>
              <a:rPr sz="1200" b="1" spc="254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 marR="326390" indent="383540">
              <a:lnSpc>
                <a:spcPct val="104000"/>
              </a:lnSpc>
              <a:spcBef>
                <a:spcPts val="1125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(which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eject?)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1980" y="5846538"/>
            <a:ext cx="610870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975">
              <a:lnSpc>
                <a:spcPct val="12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future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31385" y="5177013"/>
            <a:ext cx="812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Trebuchet MS" panose="020B0703020202090204"/>
                <a:cs typeface="Trebuchet MS" panose="020B0703020202090204"/>
              </a:rPr>
              <a:t>FF:</a:t>
            </a:r>
            <a:r>
              <a:rPr sz="1200" b="1" spc="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1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d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131247"/>
            <a:ext cx="8039734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 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schedule 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 inserts 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into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step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5" name="object 5"/>
          <p:cNvSpPr/>
          <p:nvPr/>
        </p:nvSpPr>
        <p:spPr>
          <a:xfrm>
            <a:off x="6022606" y="3415766"/>
            <a:ext cx="418465" cy="2995295"/>
          </a:xfrm>
          <a:custGeom>
            <a:avLst/>
            <a:gdLst/>
            <a:ahLst/>
            <a:cxnLst/>
            <a:rect l="l" t="t" r="r" b="b"/>
            <a:pathLst>
              <a:path w="418464" h="2995295">
                <a:moveTo>
                  <a:pt x="418452" y="2663177"/>
                </a:moveTo>
                <a:lnTo>
                  <a:pt x="0" y="2663177"/>
                </a:lnTo>
                <a:lnTo>
                  <a:pt x="0" y="2994736"/>
                </a:lnTo>
                <a:lnTo>
                  <a:pt x="418452" y="2994736"/>
                </a:lnTo>
                <a:lnTo>
                  <a:pt x="418452" y="2663177"/>
                </a:lnTo>
                <a:close/>
              </a:path>
              <a:path w="418464" h="299529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299529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99529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299529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299529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99529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99529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299529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22614" y="3415756"/>
          <a:ext cx="1678936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079171" y="6655310"/>
            <a:ext cx="15455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latin typeface="Trebuchet MS" panose="020B0703020202090204"/>
                <a:cs typeface="Trebuchet MS" panose="020B0703020202090204"/>
              </a:rPr>
              <a:t>a</a:t>
            </a:r>
            <a:r>
              <a:rPr sz="1200" b="1" spc="19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reduced</a:t>
            </a:r>
            <a:r>
              <a:rPr sz="1200" b="1" spc="2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schedule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1014" y="3413848"/>
            <a:ext cx="418465" cy="2995295"/>
          </a:xfrm>
          <a:custGeom>
            <a:avLst/>
            <a:gdLst/>
            <a:ahLst/>
            <a:cxnLst/>
            <a:rect l="l" t="t" r="r" b="b"/>
            <a:pathLst>
              <a:path w="418464" h="2995295">
                <a:moveTo>
                  <a:pt x="418452" y="2663190"/>
                </a:moveTo>
                <a:lnTo>
                  <a:pt x="0" y="2663190"/>
                </a:lnTo>
                <a:lnTo>
                  <a:pt x="0" y="2994749"/>
                </a:lnTo>
                <a:lnTo>
                  <a:pt x="418452" y="2994749"/>
                </a:lnTo>
                <a:lnTo>
                  <a:pt x="418452" y="2663190"/>
                </a:lnTo>
                <a:close/>
              </a:path>
              <a:path w="418464" h="299529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2995295">
                <a:moveTo>
                  <a:pt x="418452" y="1997697"/>
                </a:moveTo>
                <a:lnTo>
                  <a:pt x="0" y="1997697"/>
                </a:lnTo>
                <a:lnTo>
                  <a:pt x="0" y="2328062"/>
                </a:lnTo>
                <a:lnTo>
                  <a:pt x="418452" y="2328062"/>
                </a:lnTo>
                <a:lnTo>
                  <a:pt x="418452" y="1997697"/>
                </a:lnTo>
                <a:close/>
              </a:path>
              <a:path w="418464" h="2995295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995295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995295">
                <a:moveTo>
                  <a:pt x="418452" y="999451"/>
                </a:moveTo>
                <a:lnTo>
                  <a:pt x="0" y="999451"/>
                </a:lnTo>
                <a:lnTo>
                  <a:pt x="0" y="1329817"/>
                </a:lnTo>
                <a:lnTo>
                  <a:pt x="418452" y="1329817"/>
                </a:lnTo>
                <a:lnTo>
                  <a:pt x="418452" y="999451"/>
                </a:lnTo>
                <a:close/>
              </a:path>
              <a:path w="418464" h="2995295">
                <a:moveTo>
                  <a:pt x="418452" y="666699"/>
                </a:moveTo>
                <a:lnTo>
                  <a:pt x="0" y="666699"/>
                </a:lnTo>
                <a:lnTo>
                  <a:pt x="0" y="997064"/>
                </a:lnTo>
                <a:lnTo>
                  <a:pt x="418452" y="997064"/>
                </a:lnTo>
                <a:lnTo>
                  <a:pt x="418452" y="666699"/>
                </a:lnTo>
                <a:close/>
              </a:path>
              <a:path w="418464" h="2995295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995295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21020" y="3413848"/>
          <a:ext cx="1678936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933612" y="6655310"/>
            <a:ext cx="1846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 panose="020B0703020202090204"/>
                <a:cs typeface="Trebuchet MS" panose="020B0703020202090204"/>
              </a:rPr>
              <a:t>an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unreduced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schedule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7229" y="3574593"/>
            <a:ext cx="713740" cy="823594"/>
            <a:chOff x="3867229" y="3574593"/>
            <a:chExt cx="713740" cy="823594"/>
          </a:xfrm>
        </p:grpSpPr>
        <p:sp>
          <p:nvSpPr>
            <p:cNvPr id="12" name="object 12"/>
            <p:cNvSpPr/>
            <p:nvPr/>
          </p:nvSpPr>
          <p:spPr>
            <a:xfrm>
              <a:off x="3905917" y="3584131"/>
              <a:ext cx="665480" cy="769620"/>
            </a:xfrm>
            <a:custGeom>
              <a:avLst/>
              <a:gdLst/>
              <a:ahLst/>
              <a:cxnLst/>
              <a:rect l="l" t="t" r="r" b="b"/>
              <a:pathLst>
                <a:path w="665479" h="769620">
                  <a:moveTo>
                    <a:pt x="0" y="769256"/>
                  </a:moveTo>
                  <a:lnTo>
                    <a:pt x="6239" y="762043"/>
                  </a:lnTo>
                  <a:lnTo>
                    <a:pt x="66545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7229" y="4298913"/>
              <a:ext cx="94615" cy="99695"/>
            </a:xfrm>
            <a:custGeom>
              <a:avLst/>
              <a:gdLst/>
              <a:ahLst/>
              <a:cxnLst/>
              <a:rect l="l" t="t" r="r" b="b"/>
              <a:pathLst>
                <a:path w="94614" h="99695">
                  <a:moveTo>
                    <a:pt x="25279" y="0"/>
                  </a:moveTo>
                  <a:lnTo>
                    <a:pt x="0" y="99194"/>
                  </a:lnTo>
                  <a:lnTo>
                    <a:pt x="94524" y="59900"/>
                  </a:lnTo>
                  <a:lnTo>
                    <a:pt x="44926" y="47261"/>
                  </a:lnTo>
                  <a:lnTo>
                    <a:pt x="2527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98112" y="3099130"/>
            <a:ext cx="15062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25019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inserted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when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131247"/>
            <a:ext cx="8139430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000"/>
              </a:lnSpc>
              <a:spcBef>
                <a:spcPts val="100"/>
              </a:spcBef>
              <a:tabLst>
                <a:tab pos="8985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unreduced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1980"/>
              </a:lnSpc>
              <a:spcBef>
                <a:spcPts val="690"/>
              </a:spcBef>
              <a:tabLst>
                <a:tab pos="4781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unreduced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items]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47510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next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0649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0655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05654" y="4127897"/>
            <a:ext cx="150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S'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8228" y="5730181"/>
            <a:ext cx="119570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88265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might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well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leave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5075" y="5906925"/>
            <a:ext cx="389255" cy="92075"/>
            <a:chOff x="7415075" y="5906925"/>
            <a:chExt cx="389255" cy="92075"/>
          </a:xfrm>
        </p:grpSpPr>
        <p:sp>
          <p:nvSpPr>
            <p:cNvPr id="10" name="object 10"/>
            <p:cNvSpPr/>
            <p:nvPr/>
          </p:nvSpPr>
          <p:spPr>
            <a:xfrm>
              <a:off x="7474207" y="595270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5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15075" y="590692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358823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58823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307825" y="4127897"/>
            <a:ext cx="1743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unreduced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schedule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0" dirty="0">
                <a:latin typeface="Trebuchet MS" panose="020B0703020202090204"/>
                <a:cs typeface="Trebuchet MS" panose="020B0703020202090204"/>
              </a:rPr>
              <a:t>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261" y="5491746"/>
            <a:ext cx="4870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t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94631" y="5611266"/>
            <a:ext cx="389255" cy="92075"/>
            <a:chOff x="3094631" y="5611266"/>
            <a:chExt cx="389255" cy="92075"/>
          </a:xfrm>
        </p:grpSpPr>
        <p:sp>
          <p:nvSpPr>
            <p:cNvPr id="17" name="object 17"/>
            <p:cNvSpPr/>
            <p:nvPr/>
          </p:nvSpPr>
          <p:spPr>
            <a:xfrm>
              <a:off x="3153763" y="565704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94631" y="56112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68668" y="4577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34576" y="5424985"/>
            <a:ext cx="133096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181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enters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without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8536" y="4127897"/>
            <a:ext cx="5505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 panose="020B0703020202090204"/>
                <a:cs typeface="Trebuchet MS" panose="020B0703020202090204"/>
              </a:rPr>
              <a:t>Case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1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035" y="6512249"/>
            <a:ext cx="524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t'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50217" y="6378724"/>
            <a:ext cx="12268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46050" marR="5080" indent="-133985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evicted</a:t>
            </a:r>
            <a:r>
              <a:rPr sz="12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next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94631" y="6555510"/>
            <a:ext cx="389255" cy="92075"/>
            <a:chOff x="3094631" y="6555510"/>
            <a:chExt cx="389255" cy="92075"/>
          </a:xfrm>
        </p:grpSpPr>
        <p:sp>
          <p:nvSpPr>
            <p:cNvPr id="24" name="object 24"/>
            <p:cNvSpPr/>
            <p:nvPr/>
          </p:nvSpPr>
          <p:spPr>
            <a:xfrm>
              <a:off x="3153763" y="66012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4631" y="655551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467" y="1131247"/>
            <a:ext cx="8164830" cy="259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000"/>
              </a:lnSpc>
              <a:spcBef>
                <a:spcPts val="100"/>
              </a:spcBef>
              <a:tabLst>
                <a:tab pos="9112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unreduced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  <a:spcBef>
                <a:spcPts val="690"/>
              </a:spcBef>
              <a:tabLst>
                <a:tab pos="4908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unreduced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items]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  <a:tabLst>
                <a:tab pos="148780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next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1487805" algn="l"/>
                <a:tab pos="6130290" algn="l"/>
              </a:tabLst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evicted.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0217" y="6378724"/>
            <a:ext cx="12268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6002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evicted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94631" y="6555510"/>
            <a:ext cx="389255" cy="92075"/>
            <a:chOff x="3094631" y="6555510"/>
            <a:chExt cx="389255" cy="92075"/>
          </a:xfrm>
        </p:grpSpPr>
        <p:sp>
          <p:nvSpPr>
            <p:cNvPr id="7" name="object 7"/>
            <p:cNvSpPr/>
            <p:nvPr/>
          </p:nvSpPr>
          <p:spPr>
            <a:xfrm>
              <a:off x="3153763" y="66012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4631" y="655551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34576" y="5424985"/>
            <a:ext cx="133096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181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enters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without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94631" y="5611266"/>
            <a:ext cx="389255" cy="92075"/>
            <a:chOff x="3094631" y="5611266"/>
            <a:chExt cx="389255" cy="92075"/>
          </a:xfrm>
        </p:grpSpPr>
        <p:sp>
          <p:nvSpPr>
            <p:cNvPr id="11" name="object 11"/>
            <p:cNvSpPr/>
            <p:nvPr/>
          </p:nvSpPr>
          <p:spPr>
            <a:xfrm>
              <a:off x="3153763" y="565704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4631" y="56112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68668" y="4577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650649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650655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205654" y="4127897"/>
            <a:ext cx="150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S'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1448" y="5730181"/>
            <a:ext cx="1459230" cy="6000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44145" marR="136525" algn="ctr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might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well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leave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until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15075" y="5906925"/>
            <a:ext cx="389255" cy="92075"/>
            <a:chOff x="7415075" y="5906925"/>
            <a:chExt cx="389255" cy="92075"/>
          </a:xfrm>
        </p:grpSpPr>
        <p:sp>
          <p:nvSpPr>
            <p:cNvPr id="18" name="object 18"/>
            <p:cNvSpPr/>
            <p:nvPr/>
          </p:nvSpPr>
          <p:spPr>
            <a:xfrm>
              <a:off x="7474207" y="595270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5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15075" y="590692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88536" y="4127897"/>
            <a:ext cx="5505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 panose="020B0703020202090204"/>
                <a:cs typeface="Trebuchet MS" panose="020B0703020202090204"/>
              </a:rPr>
              <a:t>Case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2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035" y="6512249"/>
            <a:ext cx="524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t'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261" y="5491746"/>
            <a:ext cx="4870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t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8823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358823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1307825" y="4127897"/>
            <a:ext cx="1743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unreduced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schedule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0" dirty="0">
                <a:latin typeface="Trebuchet MS" panose="020B0703020202090204"/>
                <a:cs typeface="Trebuchet MS" panose="020B0703020202090204"/>
              </a:rPr>
              <a:t>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767" y="1131247"/>
            <a:ext cx="855599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3682365">
              <a:lnSpc>
                <a:spcPct val="132000"/>
              </a:lnSpc>
              <a:spcBef>
                <a:spcPts val="100"/>
              </a:spcBef>
              <a:tabLst>
                <a:tab pos="503555" algn="l"/>
                <a:tab pos="12782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 is optimal eviction </a:t>
            </a:r>
            <a:r>
              <a:rPr sz="1800" spc="-10" dirty="0">
                <a:latin typeface="Lucida Sans Unicode"/>
                <a:cs typeface="Lucida Sans Unicode"/>
              </a:rPr>
              <a:t>algorithm.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Follows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 marR="68580">
              <a:lnSpc>
                <a:spcPct val="132000"/>
              </a:lnSpc>
              <a:tabLst>
                <a:tab pos="12712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9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makes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same </a:t>
            </a:r>
            <a:r>
              <a:rPr sz="1800" dirty="0">
                <a:latin typeface="Lucida Sans Unicode"/>
                <a:cs typeface="Lucida Sans Unicode"/>
              </a:rPr>
              <a:t>eviction schedule 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397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695"/>
              </a:spcBef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650" spc="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65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65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6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650">
              <a:latin typeface="Lucida Sans Unicode"/>
              <a:cs typeface="Lucida Sans Unicode"/>
            </a:endParaRPr>
          </a:p>
          <a:p>
            <a:pPr marL="76200" marR="855980">
              <a:lnSpc>
                <a:spcPct val="132000"/>
              </a:lnSpc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invariant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 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produce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invariant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06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1)</a:t>
            </a:r>
            <a:r>
              <a:rPr sz="1800" baseline="23000" dirty="0">
                <a:latin typeface="Times New Roman" panose="02020503050405090304"/>
                <a:cs typeface="Times New Roman" panose="02020503050405090304"/>
              </a:rPr>
              <a:t>st</a:t>
            </a:r>
            <a:r>
              <a:rPr sz="1800" spc="390" baseline="23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5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15" baseline="-19000" dirty="0">
                <a:latin typeface="Times New Roman" panose="02020503050405090304"/>
                <a:cs typeface="Times New Roman" panose="02020503050405090304"/>
              </a:rPr>
              <a:t>+1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988" y="4843204"/>
            <a:ext cx="3240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contents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343444"/>
            <a:ext cx="7970520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05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agreed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up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now, they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  <a:tabLst>
                <a:tab pos="1367155" algn="l"/>
                <a:tab pos="439737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</a:t>
            </a:r>
            <a:r>
              <a:rPr sz="1800" spc="-10" dirty="0">
                <a:latin typeface="Lucida Sans Unicode"/>
                <a:cs typeface="Lucida Sans Unicode"/>
              </a:rPr>
              <a:t>cache).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5334266"/>
            <a:ext cx="8027034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36715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not in the cache and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397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the same </a:t>
            </a:r>
            <a:r>
              <a:rPr sz="1800" spc="-10" dirty="0">
                <a:latin typeface="Lucida Sans Unicode"/>
                <a:cs typeface="Lucida Sans Unicode"/>
              </a:rPr>
              <a:t>element).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867" y="1218991"/>
            <a:ext cx="694182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  <a:tabLst>
                <a:tab pos="4654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[continued]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240"/>
              </a:lnSpc>
              <a:tabLst>
                <a:tab pos="1462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19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47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</a:t>
            </a:r>
            <a:r>
              <a:rPr sz="1800" spc="47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).</a:t>
            </a:r>
            <a:endParaRPr sz="1800">
              <a:latin typeface="Lucida Sans Unicode"/>
              <a:cs typeface="Lucida Sans Unicode"/>
            </a:endParaRPr>
          </a:p>
          <a:p>
            <a:pPr marL="485775">
              <a:lnSpc>
                <a:spcPct val="100000"/>
              </a:lnSpc>
              <a:spcBef>
                <a:spcPts val="485"/>
              </a:spcBef>
              <a:tabLst>
                <a:tab pos="724535" algn="l"/>
              </a:tabLst>
            </a:pPr>
            <a:r>
              <a:rPr sz="2700" spc="-75" baseline="2000" dirty="0">
                <a:latin typeface="Yu Gothic UI"/>
                <a:cs typeface="Yu Gothic UI"/>
              </a:rPr>
              <a:t>-</a:t>
            </a:r>
            <a:r>
              <a:rPr sz="2700" baseline="20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begin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construction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instead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425" y="4771318"/>
            <a:ext cx="7940675" cy="1821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347980" indent="-238760">
              <a:lnSpc>
                <a:spcPct val="129000"/>
              </a:lnSpc>
              <a:spcBef>
                <a:spcPts val="100"/>
              </a:spcBef>
              <a:buFont typeface="Yu Gothic UI"/>
              <a:buChar char="-"/>
              <a:tabLst>
                <a:tab pos="288925" algn="l"/>
              </a:tabLst>
            </a:pPr>
            <a:r>
              <a:rPr sz="2700" baseline="2000" dirty="0">
                <a:latin typeface="Lucida Sans Unicode"/>
                <a:cs typeface="Lucida Sans Unicode"/>
              </a:rPr>
              <a:t>now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2700" i="1" spc="19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agrees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with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4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19" baseline="-14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on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first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700" i="1" spc="1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2700" spc="1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2700" spc="19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requests;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spc="82" baseline="2000" dirty="0">
                <a:latin typeface="Lucida Sans Unicode"/>
                <a:cs typeface="Lucida Sans Unicode"/>
              </a:rPr>
              <a:t>we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show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that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spc="-15" baseline="2000" dirty="0">
                <a:latin typeface="Lucida Sans Unicode"/>
                <a:cs typeface="Lucida Sans Unicode"/>
              </a:rPr>
              <a:t>having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worse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e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Font typeface="Yu Gothic UI"/>
              <a:buChar char="-"/>
            </a:pP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88925" marR="17780" indent="-238760">
              <a:lnSpc>
                <a:spcPct val="132000"/>
              </a:lnSpc>
              <a:spcBef>
                <a:spcPts val="5"/>
              </a:spcBef>
              <a:buFont typeface="Yu Gothic UI"/>
              <a:buChar char="-"/>
              <a:tabLst>
                <a:tab pos="288925" algn="l"/>
              </a:tabLst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forced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action </a:t>
            </a:r>
            <a:r>
              <a:rPr sz="1800" dirty="0">
                <a:latin typeface="Lucida Sans Unicode"/>
                <a:cs typeface="Lucida Sans Unicode"/>
              </a:rPr>
              <a:t>(because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because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46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43859" y="2792661"/>
            <a:ext cx="768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j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61663" y="3821854"/>
            <a:ext cx="298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latin typeface="Trebuchet MS" panose="020B0703020202090204"/>
                <a:cs typeface="Trebuchet MS" panose="020B0703020202090204"/>
              </a:rPr>
              <a:t>j+1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5122" y="2748137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732455" y="3279069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435122" y="3711414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326383" y="2748137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601511" y="3279069"/>
            <a:ext cx="1816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326383" y="3711414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46659" y="6240951"/>
            <a:ext cx="354965" cy="621665"/>
            <a:chOff x="2846659" y="6240951"/>
            <a:chExt cx="354965" cy="621665"/>
          </a:xfrm>
        </p:grpSpPr>
        <p:sp>
          <p:nvSpPr>
            <p:cNvPr id="5" name="object 5"/>
            <p:cNvSpPr/>
            <p:nvPr/>
          </p:nvSpPr>
          <p:spPr>
            <a:xfrm>
              <a:off x="2875702" y="6292460"/>
              <a:ext cx="316230" cy="560705"/>
            </a:xfrm>
            <a:custGeom>
              <a:avLst/>
              <a:gdLst/>
              <a:ahLst/>
              <a:cxnLst/>
              <a:rect l="l" t="t" r="r" b="b"/>
              <a:pathLst>
                <a:path w="316230" h="560704">
                  <a:moveTo>
                    <a:pt x="0" y="0"/>
                  </a:moveTo>
                  <a:lnTo>
                    <a:pt x="4683" y="8307"/>
                  </a:lnTo>
                  <a:lnTo>
                    <a:pt x="316080" y="56056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9" y="6240951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89" h="102235">
                  <a:moveTo>
                    <a:pt x="0" y="0"/>
                  </a:moveTo>
                  <a:lnTo>
                    <a:pt x="5092" y="102238"/>
                  </a:lnTo>
                  <a:lnTo>
                    <a:pt x="33727" y="59815"/>
                  </a:lnTo>
                  <a:lnTo>
                    <a:pt x="84847" y="5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48619" y="6838436"/>
            <a:ext cx="415671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S'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longer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reduced,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but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transformed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into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a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schedule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agrees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SFF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through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step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j+1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7432" y="1575037"/>
            <a:ext cx="92075" cy="257810"/>
            <a:chOff x="7627432" y="1575037"/>
            <a:chExt cx="92075" cy="257810"/>
          </a:xfrm>
        </p:grpSpPr>
        <p:sp>
          <p:nvSpPr>
            <p:cNvPr id="9" name="object 9"/>
            <p:cNvSpPr/>
            <p:nvPr/>
          </p:nvSpPr>
          <p:spPr>
            <a:xfrm>
              <a:off x="7672989" y="1634167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0" y="0"/>
                  </a:moveTo>
                  <a:lnTo>
                    <a:pt x="65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27432" y="15750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2" y="0"/>
                  </a:moveTo>
                  <a:lnTo>
                    <a:pt x="0" y="91869"/>
                  </a:lnTo>
                  <a:lnTo>
                    <a:pt x="45622" y="68667"/>
                  </a:lnTo>
                  <a:lnTo>
                    <a:pt x="80075" y="68667"/>
                  </a:lnTo>
                  <a:lnTo>
                    <a:pt x="45152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2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5267" y="1131247"/>
            <a:ext cx="82772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first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R="488315" algn="r">
              <a:lnSpc>
                <a:spcPts val="142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involves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both)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2213" y="2430240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28726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049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91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19985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2175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752117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9841" y="2859025"/>
            <a:ext cx="8089900" cy="373443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2545" algn="ctr">
              <a:lnSpc>
                <a:spcPct val="100000"/>
              </a:lnSpc>
              <a:spcBef>
                <a:spcPts val="555"/>
              </a:spcBef>
              <a:tabLst>
                <a:tab pos="3914775" algn="l"/>
              </a:tabLst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r>
              <a:rPr sz="1500" b="1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  <a:p>
            <a:pPr marL="63500">
              <a:lnSpc>
                <a:spcPct val="100000"/>
              </a:lnSpc>
              <a:spcBef>
                <a:spcPts val="905"/>
              </a:spcBef>
              <a:tabLst>
                <a:tab pos="151892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3a: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06400">
              <a:lnSpc>
                <a:spcPct val="100000"/>
              </a:lnSpc>
              <a:spcBef>
                <a:spcPts val="485"/>
              </a:spcBef>
              <a:tabLst>
                <a:tab pos="6765925" algn="l"/>
              </a:tabLst>
            </a:pPr>
            <a:r>
              <a:rPr sz="1800" dirty="0">
                <a:latin typeface="Lucida Sans Unicode"/>
                <a:cs typeface="Lucida Sans Unicode"/>
              </a:rPr>
              <a:t>Can't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happen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 FF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 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 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 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2495"/>
              </a:spcBef>
              <a:tabLst>
                <a:tab pos="153670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3b: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06400">
              <a:lnSpc>
                <a:spcPct val="100000"/>
              </a:lnSpc>
              <a:spcBef>
                <a:spcPts val="485"/>
              </a:spcBef>
            </a:pP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evicts.</a:t>
            </a:r>
            <a:endParaRPr sz="1800">
              <a:latin typeface="Lucida Sans Unicode"/>
              <a:cs typeface="Lucida Sans Unicode"/>
            </a:endParaRPr>
          </a:p>
          <a:p>
            <a:pPr marL="654685" indent="-238760">
              <a:lnSpc>
                <a:spcPct val="100000"/>
              </a:lnSpc>
              <a:spcBef>
                <a:spcPts val="695"/>
              </a:spcBef>
              <a:buFont typeface="Yu Gothic UI"/>
              <a:buChar char="-"/>
              <a:tabLst>
                <a:tab pos="654685" algn="l"/>
                <a:tab pos="2987040" algn="l"/>
              </a:tabLst>
            </a:pP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654685" marR="1366520" indent="-238760">
              <a:lnSpc>
                <a:spcPct val="132000"/>
              </a:lnSpc>
              <a:buFont typeface="Yu Gothic UI"/>
              <a:buChar char="-"/>
              <a:tabLst>
                <a:tab pos="654685" algn="l"/>
              </a:tabLst>
            </a:pP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make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brings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 the </a:t>
            </a:r>
            <a:r>
              <a:rPr sz="1800" spc="-10" dirty="0">
                <a:latin typeface="Lucida Sans Unicode"/>
                <a:cs typeface="Lucida Sans Unicode"/>
              </a:rPr>
              <a:t>cache; </a:t>
            </a: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401955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 exactly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remaining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5241" y="3884581"/>
            <a:ext cx="3454400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485900" algn="l"/>
                <a:tab pos="233680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3c: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6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dirty="0">
                <a:latin typeface="Lucida Sans Unicode"/>
                <a:cs typeface="Lucida Sans Unicode"/>
              </a:rPr>
              <a:t>Make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9853" y="3834129"/>
            <a:ext cx="92075" cy="257810"/>
            <a:chOff x="3669853" y="3834129"/>
            <a:chExt cx="92075" cy="257810"/>
          </a:xfrm>
        </p:grpSpPr>
        <p:sp>
          <p:nvSpPr>
            <p:cNvPr id="6" name="object 6"/>
            <p:cNvSpPr/>
            <p:nvPr/>
          </p:nvSpPr>
          <p:spPr>
            <a:xfrm>
              <a:off x="3714562" y="3843666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1290" y="188842"/>
                  </a:moveTo>
                  <a:lnTo>
                    <a:pt x="1225" y="179305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9853" y="399976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626"/>
                  </a:moveTo>
                  <a:lnTo>
                    <a:pt x="46404" y="91870"/>
                  </a:lnTo>
                  <a:lnTo>
                    <a:pt x="80153" y="23202"/>
                  </a:lnTo>
                  <a:lnTo>
                    <a:pt x="45935" y="23202"/>
                  </a:lnTo>
                  <a:lnTo>
                    <a:pt x="0" y="626"/>
                  </a:lnTo>
                  <a:close/>
                </a:path>
                <a:path w="92075" h="92075">
                  <a:moveTo>
                    <a:pt x="91556" y="0"/>
                  </a:moveTo>
                  <a:lnTo>
                    <a:pt x="45935" y="23202"/>
                  </a:lnTo>
                  <a:lnTo>
                    <a:pt x="80153" y="23202"/>
                  </a:lnTo>
                  <a:lnTo>
                    <a:pt x="9155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30382" y="3543574"/>
            <a:ext cx="3361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otherwise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S'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could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take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same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action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7432" y="1575037"/>
            <a:ext cx="92075" cy="257810"/>
            <a:chOff x="7627432" y="1575037"/>
            <a:chExt cx="92075" cy="257810"/>
          </a:xfrm>
        </p:grpSpPr>
        <p:sp>
          <p:nvSpPr>
            <p:cNvPr id="10" name="object 10"/>
            <p:cNvSpPr/>
            <p:nvPr/>
          </p:nvSpPr>
          <p:spPr>
            <a:xfrm>
              <a:off x="7672989" y="1634167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0" y="0"/>
                  </a:moveTo>
                  <a:lnTo>
                    <a:pt x="65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7432" y="15750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2" y="0"/>
                  </a:moveTo>
                  <a:lnTo>
                    <a:pt x="0" y="91869"/>
                  </a:lnTo>
                  <a:lnTo>
                    <a:pt x="45622" y="68667"/>
                  </a:lnTo>
                  <a:lnTo>
                    <a:pt x="80075" y="68667"/>
                  </a:lnTo>
                  <a:lnTo>
                    <a:pt x="45152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2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5267" y="1131247"/>
            <a:ext cx="82772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first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R="488315" algn="r">
              <a:lnSpc>
                <a:spcPts val="142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involves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both)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28726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049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91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9190" y="2916647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19985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2175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117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1375" y="2916647"/>
            <a:ext cx="1816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39686" y="5138863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7800" y="5094338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49571" y="5094338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8992" y="5094338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39060" y="5094338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40832" y="5094338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27" name="object 27"/>
          <p:cNvSpPr txBox="1"/>
          <p:nvPr/>
        </p:nvSpPr>
        <p:spPr>
          <a:xfrm>
            <a:off x="7540252" y="5094338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3988" y="5625270"/>
            <a:ext cx="7316470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100"/>
              </a:spcBef>
              <a:tabLst>
                <a:tab pos="3937635" algn="l"/>
              </a:tabLst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r>
              <a:rPr sz="1500" b="1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endParaRPr sz="15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7187565" algn="l"/>
              </a:tabLst>
            </a:pPr>
            <a:r>
              <a:rPr sz="1800" dirty="0">
                <a:latin typeface="Lucida Sans Unicode"/>
                <a:cs typeface="Lucida Sans Unicode"/>
              </a:rPr>
              <a:t>(and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let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like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remaining </a:t>
            </a:r>
            <a:r>
              <a:rPr sz="1800" spc="-10" dirty="0">
                <a:latin typeface="Lucida Sans Unicode"/>
                <a:cs typeface="Lucida Sans Unicode"/>
              </a:rPr>
              <a:t>requests)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22213" y="2430240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Caching</a:t>
            </a:r>
            <a:r>
              <a:rPr spc="225" dirty="0"/>
              <a:t> </a:t>
            </a:r>
            <a:r>
              <a:rPr spc="-10" dirty="0"/>
              <a:t>perspective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218991"/>
            <a:ext cx="723138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Online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vs. offline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  <a:tabLst>
                <a:tab pos="147256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Offline:</a:t>
            </a:r>
            <a:r>
              <a:rPr sz="1800" dirty="0">
                <a:latin typeface="Lucida Sans Unicode"/>
                <a:cs typeface="Lucida Sans Unicode"/>
              </a:rPr>
              <a:t>	full sequence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known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priori.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236220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Online </a:t>
            </a:r>
            <a:r>
              <a:rPr sz="1800" spc="-10" dirty="0">
                <a:latin typeface="Lucida Sans Unicode"/>
                <a:cs typeface="Lucida Sans Unicode"/>
              </a:rPr>
              <a:t>(reality):</a:t>
            </a:r>
            <a:r>
              <a:rPr sz="1800" dirty="0">
                <a:latin typeface="Lucida Sans Unicode"/>
                <a:cs typeface="Lucida Sans Unicode"/>
              </a:rPr>
              <a:t>	requests are 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known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advance.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among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fundamental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online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problems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CS.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305774"/>
            <a:ext cx="624776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71755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LIFO.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brought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recently.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654685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LRU.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recent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earliest.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167" y="5205625"/>
            <a:ext cx="797496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  <a:tabLst>
                <a:tab pos="12528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offline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eviction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Provides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basis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understanding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analyzing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online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296481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LRU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-</a:t>
            </a:r>
            <a:r>
              <a:rPr sz="1800" spc="-10" dirty="0">
                <a:latin typeface="Lucida Sans Unicode"/>
                <a:cs typeface="Lucida Sans Unicode"/>
              </a:rPr>
              <a:t>competitive.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[Section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13.8]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LIFO is arbitrarily </a:t>
            </a:r>
            <a:r>
              <a:rPr sz="1800" spc="-20" dirty="0">
                <a:latin typeface="Lucida Sans Unicode"/>
                <a:cs typeface="Lucida Sans Unicode"/>
              </a:rPr>
              <a:t>bad.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85940" y="4104568"/>
            <a:ext cx="92075" cy="257810"/>
            <a:chOff x="5985940" y="4104568"/>
            <a:chExt cx="92075" cy="257810"/>
          </a:xfrm>
        </p:grpSpPr>
        <p:sp>
          <p:nvSpPr>
            <p:cNvPr id="8" name="object 8"/>
            <p:cNvSpPr/>
            <p:nvPr/>
          </p:nvSpPr>
          <p:spPr>
            <a:xfrm>
              <a:off x="6031497" y="4163699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0" y="0"/>
                  </a:moveTo>
                  <a:lnTo>
                    <a:pt x="64" y="9536"/>
                  </a:lnTo>
                  <a:lnTo>
                    <a:pt x="1290" y="188841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5940" y="410456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1" y="0"/>
                  </a:moveTo>
                  <a:lnTo>
                    <a:pt x="0" y="91870"/>
                  </a:lnTo>
                  <a:lnTo>
                    <a:pt x="45620" y="68667"/>
                  </a:lnTo>
                  <a:lnTo>
                    <a:pt x="80075" y="68667"/>
                  </a:lnTo>
                  <a:lnTo>
                    <a:pt x="45151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0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48294" y="4347258"/>
            <a:ext cx="25990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FIF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direction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reversed!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D6934-341A-A058-796E-52E6F367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7865333" cy="646331"/>
          </a:xfrm>
        </p:spPr>
        <p:txBody>
          <a:bodyPr/>
          <a:lstStyle/>
          <a:p>
            <a:r>
              <a:rPr kumimoji="1" lang="en-GB" altLang="zh-CN"/>
              <a:t>https://www.youtube.com/watch?v=lfQvPHGtu6Q</a:t>
            </a:r>
            <a:endParaRPr kumimoji="1" lang="zh-CN" altLang="en-US"/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97BD557D-875F-8CEB-CCB5-7224C191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797050"/>
            <a:ext cx="7188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7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167" y="1131247"/>
            <a:ext cx="7108825" cy="403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37205">
              <a:lnSpc>
                <a:spcPct val="132000"/>
              </a:lnSpc>
              <a:spcBef>
                <a:spcPts val="100"/>
              </a:spcBef>
              <a:tabLst>
                <a:tab pos="478155" algn="l"/>
                <a:tab pos="1181735" algn="l"/>
                <a:tab pos="36347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pennies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4.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Replace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pennies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nickel.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3184525">
              <a:lnSpc>
                <a:spcPct val="132000"/>
              </a:lnSpc>
              <a:tabLst>
                <a:tab pos="1181735" algn="l"/>
                <a:tab pos="3540125" algn="l"/>
                <a:tab pos="36982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nickels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1.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quarters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3.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1153160">
              <a:lnSpc>
                <a:spcPct val="132000"/>
              </a:lnSpc>
              <a:tabLst>
                <a:tab pos="1181735" algn="l"/>
                <a:tab pos="57302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nickels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number of dimes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2.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Replace 3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dimes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0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nickels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quarter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 </a:t>
            </a:r>
            <a:r>
              <a:rPr sz="1800" spc="-10" dirty="0">
                <a:latin typeface="Lucida Sans Unicode"/>
                <a:cs typeface="Lucida Sans Unicode"/>
              </a:rPr>
              <a:t>nickel;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Replace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dimes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nickel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quarter.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Recall: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nickel.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Properties</a:t>
            </a:r>
            <a:r>
              <a:rPr spc="155" dirty="0"/>
              <a:t> </a:t>
            </a:r>
            <a:r>
              <a:rPr spc="60" dirty="0"/>
              <a:t>of</a:t>
            </a:r>
            <a:r>
              <a:rPr spc="155" dirty="0"/>
              <a:t> </a:t>
            </a:r>
            <a:r>
              <a:rPr dirty="0"/>
              <a:t>optimal</a:t>
            </a:r>
            <a:r>
              <a:rPr spc="155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877" y="5853129"/>
            <a:ext cx="603184" cy="5984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7200" y="5757325"/>
            <a:ext cx="761375" cy="745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4401" y="5436638"/>
            <a:ext cx="562700" cy="5633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6428" y="5435505"/>
            <a:ext cx="560029" cy="571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96003" y="5437685"/>
            <a:ext cx="562700" cy="5633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92233" y="5437685"/>
            <a:ext cx="562700" cy="5633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90235" y="6181602"/>
            <a:ext cx="562700" cy="5633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93321" y="6182340"/>
            <a:ext cx="560030" cy="5715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92233" y="6181602"/>
            <a:ext cx="562700" cy="5633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04856" y="6172802"/>
            <a:ext cx="560030" cy="571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62678" y="6158461"/>
            <a:ext cx="600019" cy="590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10975" y="5753100"/>
            <a:ext cx="755924" cy="7492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57540" y="5748116"/>
            <a:ext cx="761859" cy="7594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67158" y="5400275"/>
            <a:ext cx="600019" cy="59055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167" y="1131247"/>
            <a:ext cx="8341359" cy="185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000"/>
              </a:lnSpc>
              <a:spcBef>
                <a:spcPts val="100"/>
              </a:spcBef>
              <a:tabLst>
                <a:tab pos="478155" algn="l"/>
                <a:tab pos="1252855" algn="l"/>
                <a:tab pos="63347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lang="en-GB"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⭐️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U.S.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coins:</a:t>
            </a:r>
            <a:r>
              <a:rPr sz="1800" dirty="0">
                <a:latin typeface="Lucida Sans Unicode"/>
                <a:cs typeface="Lucida Sans Unicode"/>
              </a:rPr>
              <a:t>	1,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25,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100.</a:t>
            </a:r>
            <a:r>
              <a:rPr lang="en-GB" sz="1800" spc="-2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x]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566928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way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spc="4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+1</a:t>
            </a:r>
            <a:r>
              <a:rPr sz="1800" spc="39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:</a:t>
            </a:r>
            <a:r>
              <a:rPr sz="1800" dirty="0">
                <a:latin typeface="Lucida Sans Unicode"/>
                <a:cs typeface="Lucida Sans Unicode"/>
              </a:rPr>
              <a:t>	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claim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98475">
              <a:lnSpc>
                <a:spcPct val="100000"/>
              </a:lnSpc>
              <a:spcBef>
                <a:spcPts val="550"/>
              </a:spcBef>
              <a:tabLst>
                <a:tab pos="73723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2700" baseline="2000" dirty="0">
                <a:latin typeface="Lucida Sans Unicode"/>
                <a:cs typeface="Lucida Sans Unicode"/>
              </a:rPr>
              <a:t>if not, it needs enough coins</a:t>
            </a:r>
            <a:r>
              <a:rPr sz="2700" spc="7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of type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14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, …,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4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baseline="-14000" dirty="0">
                <a:latin typeface="Times New Roman" panose="02020503050405090304"/>
                <a:cs typeface="Times New Roman" panose="02020503050405090304"/>
              </a:rPr>
              <a:t>–1</a:t>
            </a:r>
            <a:r>
              <a:rPr sz="1800" spc="209" baseline="-14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2700" baseline="2000" dirty="0">
                <a:latin typeface="Lucida Sans Unicode"/>
                <a:cs typeface="Lucida Sans Unicode"/>
              </a:rPr>
              <a:t>to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add up to </a:t>
            </a:r>
            <a:r>
              <a:rPr sz="2700" i="1" spc="-75" baseline="2000" dirty="0">
                <a:latin typeface="Times New Roman" panose="02020503050405090304"/>
                <a:cs typeface="Times New Roman" panose="02020503050405090304"/>
              </a:rPr>
              <a:t>x</a:t>
            </a:r>
            <a:endParaRPr sz="2700" baseline="2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3525" y="3033501"/>
            <a:ext cx="6163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82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below indicates no optimal solution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 do </a:t>
            </a:r>
            <a:r>
              <a:rPr sz="1800" spc="-20" dirty="0">
                <a:latin typeface="Lucida Sans Unicode"/>
                <a:cs typeface="Lucida Sans Unicode"/>
              </a:rPr>
              <a:t>this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3159738"/>
            <a:ext cx="790384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521843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Problem reduces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coin-</a:t>
            </a:r>
            <a:r>
              <a:rPr sz="1800" spc="-30" dirty="0">
                <a:latin typeface="Lucida Sans Unicode"/>
                <a:cs typeface="Lucida Sans Unicode"/>
              </a:rPr>
              <a:t>changing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–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0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cents,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 </a:t>
            </a:r>
            <a:r>
              <a:rPr sz="1800" spc="-10" dirty="0">
                <a:latin typeface="Lucida Sans Unicode"/>
                <a:cs typeface="Lucida Sans Unicode"/>
              </a:rPr>
              <a:t>induction,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solved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Analysis</a:t>
            </a:r>
            <a:r>
              <a:rPr spc="25" dirty="0"/>
              <a:t> </a:t>
            </a:r>
            <a:r>
              <a:rPr spc="60" dirty="0"/>
              <a:t>of</a:t>
            </a:r>
            <a:r>
              <a:rPr spc="25" dirty="0"/>
              <a:t> </a:t>
            </a:r>
            <a:r>
              <a:rPr dirty="0"/>
              <a:t>cashier's</a:t>
            </a:r>
            <a:r>
              <a:rPr spc="3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74129" y="4567875"/>
          <a:ext cx="5911215" cy="2673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7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3355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endParaRPr sz="9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334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6270" marR="287020" indent="-340360">
                        <a:lnSpc>
                          <a:spcPct val="111000"/>
                        </a:lnSpc>
                        <a:spcBef>
                          <a:spcPts val="28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 optimal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solutions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must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satisfy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6194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106045" indent="242570">
                        <a:lnSpc>
                          <a:spcPct val="117000"/>
                        </a:lnSpc>
                        <a:spcBef>
                          <a:spcPts val="180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max</a:t>
                      </a:r>
                      <a:r>
                        <a:rPr sz="135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value</a:t>
                      </a:r>
                      <a:r>
                        <a:rPr sz="135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sz="135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coins</a:t>
                      </a:r>
                      <a:r>
                        <a:rPr sz="1350" spc="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…,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k–1</a:t>
                      </a:r>
                      <a:r>
                        <a:rPr sz="900" spc="1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any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OPT</a:t>
                      </a:r>
                      <a:endParaRPr sz="2025" baseline="4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2860" marB="0">
                    <a:lnL w="3175">
                      <a:solidFill>
                        <a:srgbClr val="D5D5D5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P</a:t>
                      </a:r>
                      <a:r>
                        <a:rPr sz="1650" i="1" spc="40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0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–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 + D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4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25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Q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20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24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no </a:t>
                      </a:r>
                      <a:r>
                        <a:rPr sz="1650" i="1" spc="-10" dirty="0">
                          <a:latin typeface="Times New Roman" panose="02020503050405090304"/>
                          <a:cs typeface="Times New Roman" panose="02020503050405090304"/>
                        </a:rPr>
                        <a:t>limit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7874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75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24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99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867" y="1218991"/>
            <a:ext cx="8129270" cy="1777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denominations?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  <a:tabLst>
                <a:tab pos="412750" algn="l"/>
                <a:tab pos="35286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No.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U.S.</a:t>
            </a:r>
            <a:r>
              <a:rPr sz="1800" spc="-10" dirty="0">
                <a:latin typeface="Lucida Sans Unicode"/>
                <a:cs typeface="Lucida Sans Unicode"/>
              </a:rPr>
              <a:t> postage:</a:t>
            </a:r>
            <a:r>
              <a:rPr sz="1800" dirty="0">
                <a:latin typeface="Lucida Sans Unicode"/>
                <a:cs typeface="Lucida Sans Unicode"/>
              </a:rPr>
              <a:t>	1,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10, 21,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34, 70,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100, 350, 1225,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1500.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  <a:tabLst>
                <a:tab pos="286512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latin typeface="Lucida Sans Unicode"/>
                <a:cs typeface="Lucida Sans Unicode"/>
              </a:rPr>
              <a:t>algorithm:</a:t>
            </a:r>
            <a:r>
              <a:rPr sz="1800" dirty="0">
                <a:latin typeface="Lucida Sans Unicode"/>
                <a:cs typeface="Lucida Sans Unicode"/>
              </a:rPr>
              <a:t>	140¢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100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34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1.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  <a:tabLst>
                <a:tab pos="159639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Optimal:</a:t>
            </a:r>
            <a:r>
              <a:rPr sz="1800" dirty="0">
                <a:latin typeface="Lucida Sans Unicode"/>
                <a:cs typeface="Lucida Sans Unicode"/>
              </a:rPr>
              <a:t>	140¢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70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70.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67" y="5930468"/>
            <a:ext cx="747204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  <a:tabLst>
                <a:tab pos="438150" algn="l"/>
                <a:tab pos="661162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No. It may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 even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lead 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feasible solution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3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&gt;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:</a:t>
            </a:r>
            <a:r>
              <a:rPr sz="1800" dirty="0">
                <a:latin typeface="Lucida Sans Unicode"/>
                <a:cs typeface="Lucida Sans Unicode"/>
              </a:rPr>
              <a:t>	7,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8,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9.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  <a:tabLst>
                <a:tab pos="289052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latin typeface="Lucida Sans Unicode"/>
                <a:cs typeface="Lucida Sans Unicode"/>
              </a:rPr>
              <a:t>algorithm:</a:t>
            </a:r>
            <a:r>
              <a:rPr sz="1800" dirty="0">
                <a:latin typeface="Lucida Sans Unicode"/>
                <a:cs typeface="Lucida Sans Unicode"/>
              </a:rPr>
              <a:t>	15¢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9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???.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162179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Optimal:</a:t>
            </a:r>
            <a:r>
              <a:rPr sz="1800" dirty="0">
                <a:latin typeface="Lucida Sans Unicode"/>
                <a:cs typeface="Lucida Sans Unicode"/>
              </a:rPr>
              <a:t>	15¢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7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8.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3257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Cashier's</a:t>
            </a:r>
            <a:r>
              <a:rPr spc="75" dirty="0"/>
              <a:t> </a:t>
            </a:r>
            <a:r>
              <a:rPr spc="45" dirty="0"/>
              <a:t>algorithm</a:t>
            </a:r>
            <a:r>
              <a:rPr spc="75" dirty="0"/>
              <a:t> for </a:t>
            </a:r>
            <a:r>
              <a:rPr dirty="0"/>
              <a:t>other</a:t>
            </a:r>
            <a:r>
              <a:rPr spc="75" dirty="0"/>
              <a:t> </a:t>
            </a:r>
            <a:r>
              <a:rPr spc="-10" dirty="0"/>
              <a:t>denominations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798" y="3327400"/>
            <a:ext cx="837101" cy="919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6600" y="4394200"/>
            <a:ext cx="723900" cy="876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800" y="4394200"/>
            <a:ext cx="723900" cy="876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7000" y="3314700"/>
            <a:ext cx="774700" cy="952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0200" y="4406900"/>
            <a:ext cx="1104900" cy="774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7800" y="4381500"/>
            <a:ext cx="876300" cy="12065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9600" y="3365500"/>
            <a:ext cx="812800" cy="901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6382" y="3372309"/>
            <a:ext cx="795794" cy="8786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72200" y="3322077"/>
            <a:ext cx="1341426" cy="85622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38100" y="38100"/>
            <a:ext cx="10005695" cy="7607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490" y="474980"/>
            <a:ext cx="8237220" cy="322580"/>
          </a:xfrm>
        </p:spPr>
        <p:txBody>
          <a:bodyPr wrap="square"/>
          <a:lstStyle/>
          <a:p>
            <a:r>
              <a:rPr kumimoji="1" lang="en-US" altLang="en-US"/>
              <a:t>https://www.youtube.com/watch?v=I25LUoTWRVE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 descr="CleanShot 2025-09-16 at 16.20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015"/>
            <a:ext cx="10058400" cy="44837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2*91"/>
  <p:tag name="TABLE_ENDDRAG_RECT" val="254*497*462*9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4627</Words>
  <Application>Microsoft Macintosh PowerPoint</Application>
  <PresentationFormat>自定义</PresentationFormat>
  <Paragraphs>990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等线</vt:lpstr>
      <vt:lpstr>Arial MT</vt:lpstr>
      <vt:lpstr>Yu Gothic UI</vt:lpstr>
      <vt:lpstr>Lucida Sans Unicode</vt:lpstr>
      <vt:lpstr>Symbol</vt:lpstr>
      <vt:lpstr>Tahoma</vt:lpstr>
      <vt:lpstr>Times New Roman</vt:lpstr>
      <vt:lpstr>Trebuchet MS</vt:lpstr>
      <vt:lpstr>Verdana</vt:lpstr>
      <vt:lpstr>Office Theme</vt:lpstr>
      <vt:lpstr>4. Greedy Algorithms I</vt:lpstr>
      <vt:lpstr>4. Greedy Algorithms I</vt:lpstr>
      <vt:lpstr>Coin changing</vt:lpstr>
      <vt:lpstr>Cashier's algorithm</vt:lpstr>
      <vt:lpstr>Properties of optimal solution</vt:lpstr>
      <vt:lpstr>Analysis of cashier's algorithm</vt:lpstr>
      <vt:lpstr>Cashier's algorithm for other denominations</vt:lpstr>
      <vt:lpstr>PowerPoint 演示文稿</vt:lpstr>
      <vt:lpstr>https://www.youtube.com/watch?v=I25LUoTWRVE</vt:lpstr>
      <vt:lpstr>4. Greedy Algorithms I</vt:lpstr>
      <vt:lpstr>Interval scheduling</vt:lpstr>
      <vt:lpstr>Interval scheduling: greedy algorithms</vt:lpstr>
      <vt:lpstr>Interval scheduling: greedy algorithms</vt:lpstr>
      <vt:lpstr>Interval scheduling: earliest-finish-time-first algorithm</vt:lpstr>
      <vt:lpstr>PowerPoint 演示文稿</vt:lpstr>
      <vt:lpstr>Interval partitioning</vt:lpstr>
      <vt:lpstr>Interval partitioning</vt:lpstr>
      <vt:lpstr>Interval partitioning: greedy algorithms</vt:lpstr>
      <vt:lpstr>Interval partitioning: greedy algorithms</vt:lpstr>
      <vt:lpstr>Interval partitioning: earliest-start-time-first algorithm</vt:lpstr>
      <vt:lpstr>Interval partitioning: earliest-start-time-first algorithm</vt:lpstr>
      <vt:lpstr>https://www.youtube.com/watch?v=pLIajuc31qk</vt:lpstr>
      <vt:lpstr>Interval partitioning: lower bound on optimal solution</vt:lpstr>
      <vt:lpstr>Interval partitioning: analysis of earliest-start-time-first algorithm</vt:lpstr>
      <vt:lpstr>PowerPoint 演示文稿</vt:lpstr>
      <vt:lpstr>https://www.youtube.com/watch?v=Uj3_KqkI9Zo&amp;pp=ygUPaGlsYmVydCdzIGhvdGVs</vt:lpstr>
      <vt:lpstr>4. Greedy Algorithms I</vt:lpstr>
      <vt:lpstr>Scheduling to minimizing lateness</vt:lpstr>
      <vt:lpstr>Minimizing lateness: greedy algorithms</vt:lpstr>
      <vt:lpstr>Minimizing lateness: greedy algorithms</vt:lpstr>
      <vt:lpstr>Minimizing lateness: earliest deadline first</vt:lpstr>
      <vt:lpstr>Minimizing lateness: no idle time</vt:lpstr>
      <vt:lpstr>Minimizing lateness: inversions</vt:lpstr>
      <vt:lpstr>Minimizing lateness: inversions</vt:lpstr>
      <vt:lpstr>Minimizing lateness: analysis of earliest-deadline-first algorithm</vt:lpstr>
      <vt:lpstr>Greedy analysis strategies</vt:lpstr>
      <vt:lpstr>4. Greedy Algorithms I</vt:lpstr>
      <vt:lpstr>Optimal offline caching (Here)</vt:lpstr>
      <vt:lpstr>Optimal offline caching: greedy algorithms</vt:lpstr>
      <vt:lpstr>Optimal offline caching: farthest-in-future (clairvoyant algorithm)</vt:lpstr>
      <vt:lpstr>Reduced eviction schedules</vt:lpstr>
      <vt:lpstr>Reduced eviction schedules</vt:lpstr>
      <vt:lpstr>Reduced eviction schedules</vt:lpstr>
      <vt:lpstr>Farthest-in-future: analysis</vt:lpstr>
      <vt:lpstr>Farthest-in-future: analysis</vt:lpstr>
      <vt:lpstr>Farthest-in-future: analysis</vt:lpstr>
      <vt:lpstr>Farthest-in-future: analysis</vt:lpstr>
      <vt:lpstr>Caching perspective</vt:lpstr>
      <vt:lpstr>https://www.youtube.com/watch?v=lfQvPHGtu6Q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Fan B</cp:lastModifiedBy>
  <cp:revision>6</cp:revision>
  <dcterms:created xsi:type="dcterms:W3CDTF">2025-09-16T10:48:32Z</dcterms:created>
  <dcterms:modified xsi:type="dcterms:W3CDTF">2025-11-18T03:28:39Z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3D722CE07CDFCC045F1EC9681ADE12D4_42</vt:lpwstr>
  </property>
  <property fmtid="{D5CDD505-2E9C-101B-9397-08002B2CF9AE}" pid="3" name="KSOProductBuildVer">
    <vt:lpwstr>1033-12.1.22553.22553</vt:lpwstr>
  </property>
</Properties>
</file>